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2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259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s/slide2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slides/slide262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240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s/slide209.xml" ContentType="application/vnd.openxmlformats-officedocument.presentationml.slide+xml"/>
  <Override PartName="/ppt/slides/slide227.xml" ContentType="application/vnd.openxmlformats-officedocument.presentationml.slide+xml"/>
  <Override PartName="/ppt/slides/slide25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s/slide216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Override PartName="/ppt/slides/slide263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23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2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239.xml" ContentType="application/vnd.openxmlformats-officedocument.presentationml.slide+xml"/>
  <Override PartName="/ppt/slides/slide257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46.xml" ContentType="application/vnd.openxmlformats-officedocument.presentationml.slide+xml"/>
  <Override PartName="/ppt/slides/slide264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35.xml" ContentType="application/vnd.openxmlformats-officedocument.presentationml.slide+xml"/>
  <Override PartName="/ppt/slides/slide253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42.xml" ContentType="application/vnd.openxmlformats-officedocument.presentationml.slide+xml"/>
  <Override PartName="/ppt/slides/slide2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231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Default Extension="gif" ContentType="image/gif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6"/>
  </p:notesMasterIdLst>
  <p:sldIdLst>
    <p:sldId id="256" r:id="rId2"/>
    <p:sldId id="444" r:id="rId3"/>
    <p:sldId id="467" r:id="rId4"/>
    <p:sldId id="445" r:id="rId5"/>
    <p:sldId id="446" r:id="rId6"/>
    <p:sldId id="447" r:id="rId7"/>
    <p:sldId id="448" r:id="rId8"/>
    <p:sldId id="468" r:id="rId9"/>
    <p:sldId id="449" r:id="rId10"/>
    <p:sldId id="257" r:id="rId11"/>
    <p:sldId id="258" r:id="rId12"/>
    <p:sldId id="504" r:id="rId13"/>
    <p:sldId id="506" r:id="rId14"/>
    <p:sldId id="507" r:id="rId15"/>
    <p:sldId id="515" r:id="rId16"/>
    <p:sldId id="508" r:id="rId17"/>
    <p:sldId id="509" r:id="rId18"/>
    <p:sldId id="510" r:id="rId19"/>
    <p:sldId id="511" r:id="rId20"/>
    <p:sldId id="516" r:id="rId21"/>
    <p:sldId id="517" r:id="rId22"/>
    <p:sldId id="410" r:id="rId23"/>
    <p:sldId id="552" r:id="rId24"/>
    <p:sldId id="553" r:id="rId25"/>
    <p:sldId id="554" r:id="rId26"/>
    <p:sldId id="556" r:id="rId27"/>
    <p:sldId id="555" r:id="rId28"/>
    <p:sldId id="260" r:id="rId29"/>
    <p:sldId id="261" r:id="rId30"/>
    <p:sldId id="262" r:id="rId31"/>
    <p:sldId id="263" r:id="rId32"/>
    <p:sldId id="264" r:id="rId33"/>
    <p:sldId id="265" r:id="rId34"/>
    <p:sldId id="266" r:id="rId35"/>
    <p:sldId id="267" r:id="rId36"/>
    <p:sldId id="268" r:id="rId37"/>
    <p:sldId id="270" r:id="rId38"/>
    <p:sldId id="269" r:id="rId39"/>
    <p:sldId id="470" r:id="rId40"/>
    <p:sldId id="499" r:id="rId41"/>
    <p:sldId id="259" r:id="rId42"/>
    <p:sldId id="500" r:id="rId43"/>
    <p:sldId id="521" r:id="rId44"/>
    <p:sldId id="520" r:id="rId45"/>
    <p:sldId id="501" r:id="rId46"/>
    <p:sldId id="502" r:id="rId47"/>
    <p:sldId id="519" r:id="rId48"/>
    <p:sldId id="503" r:id="rId49"/>
    <p:sldId id="411" r:id="rId50"/>
    <p:sldId id="412" r:id="rId51"/>
    <p:sldId id="413" r:id="rId52"/>
    <p:sldId id="271" r:id="rId53"/>
    <p:sldId id="272" r:id="rId54"/>
    <p:sldId id="273" r:id="rId55"/>
    <p:sldId id="471" r:id="rId56"/>
    <p:sldId id="514" r:id="rId57"/>
    <p:sldId id="527" r:id="rId58"/>
    <p:sldId id="274" r:id="rId59"/>
    <p:sldId id="275" r:id="rId60"/>
    <p:sldId id="276" r:id="rId61"/>
    <p:sldId id="432" r:id="rId62"/>
    <p:sldId id="435" r:id="rId63"/>
    <p:sldId id="433" r:id="rId64"/>
    <p:sldId id="434" r:id="rId65"/>
    <p:sldId id="430" r:id="rId66"/>
    <p:sldId id="472" r:id="rId67"/>
    <p:sldId id="473" r:id="rId68"/>
    <p:sldId id="431" r:id="rId69"/>
    <p:sldId id="277" r:id="rId70"/>
    <p:sldId id="474" r:id="rId71"/>
    <p:sldId id="278" r:id="rId72"/>
    <p:sldId id="279" r:id="rId73"/>
    <p:sldId id="280" r:id="rId74"/>
    <p:sldId id="281" r:id="rId75"/>
    <p:sldId id="282" r:id="rId76"/>
    <p:sldId id="283" r:id="rId77"/>
    <p:sldId id="284" r:id="rId78"/>
    <p:sldId id="285" r:id="rId79"/>
    <p:sldId id="286" r:id="rId80"/>
    <p:sldId id="287" r:id="rId81"/>
    <p:sldId id="288" r:id="rId82"/>
    <p:sldId id="289" r:id="rId83"/>
    <p:sldId id="475" r:id="rId84"/>
    <p:sldId id="290" r:id="rId85"/>
    <p:sldId id="291" r:id="rId86"/>
    <p:sldId id="292" r:id="rId87"/>
    <p:sldId id="293" r:id="rId88"/>
    <p:sldId id="518" r:id="rId89"/>
    <p:sldId id="296" r:id="rId90"/>
    <p:sldId id="297" r:id="rId91"/>
    <p:sldId id="298" r:id="rId92"/>
    <p:sldId id="313" r:id="rId93"/>
    <p:sldId id="314" r:id="rId94"/>
    <p:sldId id="315" r:id="rId95"/>
    <p:sldId id="299" r:id="rId96"/>
    <p:sldId id="300" r:id="rId97"/>
    <p:sldId id="301" r:id="rId98"/>
    <p:sldId id="414" r:id="rId99"/>
    <p:sldId id="437" r:id="rId100"/>
    <p:sldId id="522" r:id="rId101"/>
    <p:sldId id="302" r:id="rId102"/>
    <p:sldId id="303" r:id="rId103"/>
    <p:sldId id="304" r:id="rId104"/>
    <p:sldId id="305" r:id="rId105"/>
    <p:sldId id="523" r:id="rId106"/>
    <p:sldId id="528" r:id="rId107"/>
    <p:sldId id="476" r:id="rId108"/>
    <p:sldId id="524" r:id="rId109"/>
    <p:sldId id="525" r:id="rId110"/>
    <p:sldId id="526" r:id="rId111"/>
    <p:sldId id="306" r:id="rId112"/>
    <p:sldId id="307" r:id="rId113"/>
    <p:sldId id="308" r:id="rId114"/>
    <p:sldId id="309" r:id="rId115"/>
    <p:sldId id="310" r:id="rId116"/>
    <p:sldId id="529" r:id="rId117"/>
    <p:sldId id="311" r:id="rId118"/>
    <p:sldId id="312" r:id="rId119"/>
    <p:sldId id="415" r:id="rId120"/>
    <p:sldId id="530" r:id="rId121"/>
    <p:sldId id="531" r:id="rId122"/>
    <p:sldId id="551" r:id="rId123"/>
    <p:sldId id="532" r:id="rId124"/>
    <p:sldId id="533" r:id="rId125"/>
    <p:sldId id="534" r:id="rId126"/>
    <p:sldId id="535" r:id="rId127"/>
    <p:sldId id="463" r:id="rId128"/>
    <p:sldId id="317" r:id="rId129"/>
    <p:sldId id="461" r:id="rId130"/>
    <p:sldId id="462" r:id="rId131"/>
    <p:sldId id="465" r:id="rId132"/>
    <p:sldId id="466" r:id="rId133"/>
    <p:sldId id="318" r:id="rId134"/>
    <p:sldId id="319" r:id="rId135"/>
    <p:sldId id="320" r:id="rId136"/>
    <p:sldId id="321" r:id="rId137"/>
    <p:sldId id="323" r:id="rId138"/>
    <p:sldId id="325" r:id="rId139"/>
    <p:sldId id="326" r:id="rId140"/>
    <p:sldId id="327" r:id="rId141"/>
    <p:sldId id="328" r:id="rId142"/>
    <p:sldId id="329" r:id="rId143"/>
    <p:sldId id="322" r:id="rId144"/>
    <p:sldId id="418" r:id="rId145"/>
    <p:sldId id="417" r:id="rId146"/>
    <p:sldId id="324" r:id="rId147"/>
    <p:sldId id="330" r:id="rId148"/>
    <p:sldId id="331" r:id="rId149"/>
    <p:sldId id="536" r:id="rId150"/>
    <p:sldId id="540" r:id="rId151"/>
    <p:sldId id="537" r:id="rId152"/>
    <p:sldId id="538" r:id="rId153"/>
    <p:sldId id="539" r:id="rId154"/>
    <p:sldId id="332" r:id="rId155"/>
    <p:sldId id="333" r:id="rId156"/>
    <p:sldId id="334" r:id="rId157"/>
    <p:sldId id="335" r:id="rId158"/>
    <p:sldId id="336" r:id="rId159"/>
    <p:sldId id="337" r:id="rId160"/>
    <p:sldId id="338" r:id="rId161"/>
    <p:sldId id="339" r:id="rId162"/>
    <p:sldId id="340" r:id="rId163"/>
    <p:sldId id="341" r:id="rId164"/>
    <p:sldId id="342" r:id="rId165"/>
    <p:sldId id="492" r:id="rId166"/>
    <p:sldId id="550" r:id="rId167"/>
    <p:sldId id="344" r:id="rId168"/>
    <p:sldId id="419" r:id="rId169"/>
    <p:sldId id="420" r:id="rId170"/>
    <p:sldId id="421" r:id="rId171"/>
    <p:sldId id="422" r:id="rId172"/>
    <p:sldId id="423" r:id="rId173"/>
    <p:sldId id="407" r:id="rId174"/>
    <p:sldId id="477" r:id="rId175"/>
    <p:sldId id="408" r:id="rId176"/>
    <p:sldId id="478" r:id="rId177"/>
    <p:sldId id="406" r:id="rId178"/>
    <p:sldId id="373" r:id="rId179"/>
    <p:sldId id="369" r:id="rId180"/>
    <p:sldId id="546" r:id="rId181"/>
    <p:sldId id="548" r:id="rId182"/>
    <p:sldId id="450" r:id="rId183"/>
    <p:sldId id="451" r:id="rId184"/>
    <p:sldId id="452" r:id="rId185"/>
    <p:sldId id="479" r:id="rId186"/>
    <p:sldId id="453" r:id="rId187"/>
    <p:sldId id="480" r:id="rId188"/>
    <p:sldId id="454" r:id="rId189"/>
    <p:sldId id="455" r:id="rId190"/>
    <p:sldId id="498" r:id="rId191"/>
    <p:sldId id="541" r:id="rId192"/>
    <p:sldId id="542" r:id="rId193"/>
    <p:sldId id="409" r:id="rId194"/>
    <p:sldId id="438" r:id="rId195"/>
    <p:sldId id="481" r:id="rId196"/>
    <p:sldId id="439" r:id="rId197"/>
    <p:sldId id="482" r:id="rId198"/>
    <p:sldId id="440" r:id="rId199"/>
    <p:sldId id="483" r:id="rId200"/>
    <p:sldId id="484" r:id="rId201"/>
    <p:sldId id="441" r:id="rId202"/>
    <p:sldId id="485" r:id="rId203"/>
    <p:sldId id="493" r:id="rId204"/>
    <p:sldId id="494" r:id="rId205"/>
    <p:sldId id="495" r:id="rId206"/>
    <p:sldId id="496" r:id="rId207"/>
    <p:sldId id="497" r:id="rId208"/>
    <p:sldId id="429" r:id="rId209"/>
    <p:sldId id="353" r:id="rId210"/>
    <p:sldId id="360" r:id="rId211"/>
    <p:sldId id="427" r:id="rId212"/>
    <p:sldId id="428" r:id="rId213"/>
    <p:sldId id="361" r:id="rId214"/>
    <p:sldId id="424" r:id="rId215"/>
    <p:sldId id="425" r:id="rId216"/>
    <p:sldId id="426" r:id="rId217"/>
    <p:sldId id="456" r:id="rId218"/>
    <p:sldId id="457" r:id="rId219"/>
    <p:sldId id="458" r:id="rId220"/>
    <p:sldId id="459" r:id="rId221"/>
    <p:sldId id="460" r:id="rId222"/>
    <p:sldId id="368" r:id="rId223"/>
    <p:sldId id="370" r:id="rId224"/>
    <p:sldId id="371" r:id="rId225"/>
    <p:sldId id="372" r:id="rId226"/>
    <p:sldId id="442" r:id="rId227"/>
    <p:sldId id="443" r:id="rId228"/>
    <p:sldId id="375" r:id="rId229"/>
    <p:sldId id="376" r:id="rId230"/>
    <p:sldId id="486" r:id="rId231"/>
    <p:sldId id="378" r:id="rId232"/>
    <p:sldId id="379" r:id="rId233"/>
    <p:sldId id="487" r:id="rId234"/>
    <p:sldId id="380" r:id="rId235"/>
    <p:sldId id="381" r:id="rId236"/>
    <p:sldId id="382" r:id="rId237"/>
    <p:sldId id="383" r:id="rId238"/>
    <p:sldId id="384" r:id="rId239"/>
    <p:sldId id="385" r:id="rId240"/>
    <p:sldId id="386" r:id="rId241"/>
    <p:sldId id="387" r:id="rId242"/>
    <p:sldId id="488" r:id="rId243"/>
    <p:sldId id="388" r:id="rId244"/>
    <p:sldId id="389" r:id="rId245"/>
    <p:sldId id="390" r:id="rId246"/>
    <p:sldId id="391" r:id="rId247"/>
    <p:sldId id="392" r:id="rId248"/>
    <p:sldId id="394" r:id="rId249"/>
    <p:sldId id="489" r:id="rId250"/>
    <p:sldId id="393" r:id="rId251"/>
    <p:sldId id="395" r:id="rId252"/>
    <p:sldId id="397" r:id="rId253"/>
    <p:sldId id="398" r:id="rId254"/>
    <p:sldId id="400" r:id="rId255"/>
    <p:sldId id="401" r:id="rId256"/>
    <p:sldId id="402" r:id="rId257"/>
    <p:sldId id="403" r:id="rId258"/>
    <p:sldId id="405" r:id="rId259"/>
    <p:sldId id="543" r:id="rId260"/>
    <p:sldId id="544" r:id="rId261"/>
    <p:sldId id="545" r:id="rId262"/>
    <p:sldId id="557" r:id="rId263"/>
    <p:sldId id="547" r:id="rId264"/>
    <p:sldId id="549" r:id="rId2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270" Type="http://schemas.openxmlformats.org/officeDocument/2006/relationships/tableStyles" Target="tableStyle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notesMaster" Target="notesMasters/notesMaster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F304D-611C-4907-B44D-0CBF35922869}" type="datetimeFigureOut">
              <a:rPr lang="en-US" smtClean="0"/>
              <a:pPr/>
              <a:t>3/18/2020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39279-B4A4-42B6-BE70-E01E41A18FD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39279-B4A4-42B6-BE70-E01E41A18FDB}" type="slidenum">
              <a:rPr lang="en-US" smtClean="0"/>
              <a:pPr/>
              <a:t>248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A39279-B4A4-42B6-BE70-E01E41A18FDB}" type="slidenum">
              <a:rPr lang="en-US" smtClean="0"/>
              <a:pPr/>
              <a:t>249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AAE6488-B684-4FEB-9BBA-B5E52A11198C}" type="datetime1">
              <a:rPr lang="en-US" smtClean="0"/>
              <a:pPr/>
              <a:t>3/18/2020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7785995-7379-49CB-869F-E89583F50A2A}" type="datetime1">
              <a:rPr lang="en-US" smtClean="0"/>
              <a:pPr/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989E8EA-E4AA-4E17-8636-550DE3C83C7B}" type="datetime1">
              <a:rPr lang="en-US" smtClean="0"/>
              <a:pPr/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E3808AB-7719-4A67-8412-586CEA4D8072}" type="datetime1">
              <a:rPr lang="en-US" smtClean="0"/>
              <a:pPr/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42D4E9F-F14E-4489-A45F-55ED47327A78}" type="datetime1">
              <a:rPr lang="en-US" smtClean="0"/>
              <a:pPr/>
              <a:t>3/18/2020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46234A8-2C66-4ACF-9C0F-8307634AC6CA}" type="datetime1">
              <a:rPr lang="en-US" smtClean="0"/>
              <a:pPr/>
              <a:t>3/18/2020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C01876C-3B22-41A4-BF13-0F723FB7C036}" type="datetime1">
              <a:rPr lang="en-US" smtClean="0"/>
              <a:pPr/>
              <a:t>3/18/2020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AE0519C-65AA-4BD3-B00C-3128E614B59C}" type="datetime1">
              <a:rPr lang="en-US" smtClean="0"/>
              <a:pPr/>
              <a:t>3/18/2020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32D982F-2F76-4477-B7B0-AD695CD0EBD1}" type="datetime1">
              <a:rPr lang="en-US" smtClean="0"/>
              <a:pPr/>
              <a:t>3/18/2020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3C6A25F8-F28E-41CD-823A-35B32D2AFE23}" type="datetime1">
              <a:rPr lang="en-US" smtClean="0"/>
              <a:pPr/>
              <a:t>3/18/2020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82294FB-C9DC-4616-AA04-97DBF27A1AC5}" type="datetime1">
              <a:rPr lang="en-US" smtClean="0"/>
              <a:pPr/>
              <a:t>3/18/2020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8272330-D7C6-4134-B6C8-B36F4DD22062}" type="datetime1">
              <a:rPr lang="en-US" smtClean="0"/>
              <a:pPr/>
              <a:t>3/18/2020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ssl.org/docs/apps/ocsp.html" TargetMode="External"/><Relationship Id="rId2" Type="http://schemas.openxmlformats.org/officeDocument/2006/relationships/hyperlink" Target="https://tools.ietf.org/html/rfc6960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://ocsp.certsign.ro/" TargetMode="External"/><Relationship Id="rId2" Type="http://schemas.openxmlformats.org/officeDocument/2006/relationships/hyperlink" Target="http://gnuwin32.sourceforge.net/packages/openssl.htm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gtagpki.org/" TargetMode="External"/><Relationship Id="rId2" Type="http://schemas.openxmlformats.org/officeDocument/2006/relationships/hyperlink" Target="https://www.ejbc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tsencrypt.org/" TargetMode="External"/><Relationship Id="rId5" Type="http://schemas.openxmlformats.org/officeDocument/2006/relationships/hyperlink" Target="http://www.cacert.org/" TargetMode="External"/><Relationship Id="rId4" Type="http://schemas.openxmlformats.org/officeDocument/2006/relationships/hyperlink" Target="http://simpleauthority.com/" TargetMode="Externa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s://security.stackexchange.com/questions/17554/what-is-the-difference-between-an-electronic-signature-and-a-digital-signature" TargetMode="Externa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lobalsign.com/en/blog/electronic-signatures-vs-digital-signatures/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ec.europa.eu/digital-single-market/en/trust-services-and-eid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anaf.ro/static/10/Anaf/Declaratii_R/instructiuni/Instructiuni_D200.htm" TargetMode="External"/><Relationship Id="rId2" Type="http://schemas.openxmlformats.org/officeDocument/2006/relationships/hyperlink" Target="https://static.anaf.ro/static/10/Anaf/Declaratii_R/instructiuni/etape_depunere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nas.ro/casmb/page/procedura-de-inregistrare-a-certificatelor-digitale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://licitatiiseap.ro/seap/" TargetMode="External"/><Relationship Id="rId2" Type="http://schemas.openxmlformats.org/officeDocument/2006/relationships/hyperlink" Target="http://www.fonduri-ue.ro/mysmi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-licitatie.ro/" TargetMode="Externa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://get.adobe.com/reader/?promoid=KLXME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timestamps.org/" TargetMode="External"/><Relationship Id="rId3" Type="http://schemas.openxmlformats.org/officeDocument/2006/relationships/hyperlink" Target="http://time.certum.pl/" TargetMode="External"/><Relationship Id="rId7" Type="http://schemas.openxmlformats.org/officeDocument/2006/relationships/hyperlink" Target="https://freetsa.org/tsr" TargetMode="External"/><Relationship Id="rId2" Type="http://schemas.openxmlformats.org/officeDocument/2006/relationships/hyperlink" Target="http://clepsydre.edelweb.fr/dvcs/service-t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sa.safecreative.org/" TargetMode="External"/><Relationship Id="rId5" Type="http://schemas.openxmlformats.org/officeDocument/2006/relationships/hyperlink" Target="http://www.edelweb.fr/cgi-bin/service-tsp" TargetMode="External"/><Relationship Id="rId4" Type="http://schemas.openxmlformats.org/officeDocument/2006/relationships/hyperlink" Target="http://timestamping.edelweb.fr/service/tsp" TargetMode="Externa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3628" TargetMode="External"/><Relationship Id="rId2" Type="http://schemas.openxmlformats.org/officeDocument/2006/relationships/hyperlink" Target="https://www.ietf.org/rfc/rfc3161.txt" TargetMode="Externa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3628" TargetMode="Externa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hyperlink" Target="https://freetsa.org/index_en.php" TargetMode="Externa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hyperlink" Target="http://phpseclib.sourceforge.net/x509/asn1parse.php" TargetMode="External"/><Relationship Id="rId2" Type="http://schemas.openxmlformats.org/officeDocument/2006/relationships/hyperlink" Target="http://www.rsa.com/rsalabs/node.asp?id=212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ionet.info/asn1c/asn1c.cgi" TargetMode="Externa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gnfiles.com/xml-signer/" TargetMode="External"/><Relationship Id="rId2" Type="http://schemas.openxmlformats.org/officeDocument/2006/relationships/hyperlink" Target="http://www.w3.org/TR/xmldsig-cor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3schools.com/xml/note.xml" TargetMode="Externa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hyperlink" Target="https://www.xml.com/pub/a/2001/08/08/xmldsig.html" TargetMode="Externa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tsi.org/deliver/etsi_ts/102700_102799/10277801/01.01.01_60/ts_10277801v010101p.pdf" TargetMode="External"/><Relationship Id="rId2" Type="http://schemas.openxmlformats.org/officeDocument/2006/relationships/hyperlink" Target="http://www.etsi.org/deliver/etsi_ts/101700_101799/101733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rtal.etsi.org/webapp/WorkProgram/Report_WorkItem.asp?WKI_ID=28064" TargetMode="Externa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usted_timestamping" TargetMode="External"/><Relationship Id="rId2" Type="http://schemas.openxmlformats.org/officeDocument/2006/relationships/hyperlink" Target="https://crypto.stackexchange.com/questions/3291/signature-and-timestamp-for-long-term-document-archival-question" TargetMode="Externa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hyperlink" Target="http://xolidosign.en.softonic.com/" TargetMode="External"/><Relationship Id="rId2" Type="http://schemas.openxmlformats.org/officeDocument/2006/relationships/hyperlink" Target="https://ec.europa.eu/cefdigital/DSS/webapp-demo/h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gid.gov.it/it/piattaforme/firma-elettronica-qualificata/software-verifica" TargetMode="Externa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cert.or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itepoint.com/java-applets-obsolete-still-part-web/" TargetMode="External"/><Relationship Id="rId2" Type="http://schemas.openxmlformats.org/officeDocument/2006/relationships/hyperlink" Target="http://www.cs.stir.ac.uk/~sbj/examples/Java-examples-basic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tutorial/deployment/webstart/examplesIndex.html" TargetMode="Externa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a.transsped.ro/Index.aspx?Document=enrol" TargetMode="External"/><Relationship Id="rId2" Type="http://schemas.openxmlformats.org/officeDocument/2006/relationships/hyperlink" Target="http://www.transsped.r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a.transsped.ro/Index.aspx?Document=UA_Form" TargetMode="Externa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uncycastle.org/" TargetMode="External"/><Relationship Id="rId2" Type="http://schemas.openxmlformats.org/officeDocument/2006/relationships/hyperlink" Target="https://ec.europa.eu/cefdigital/wiki/display/CEFDIGITAL/Start+using+Digital+Signature+Services+(DSS)+-+Releases+and+Bitbucke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ecureblackbox.com/" TargetMode="Externa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acl/MIRACL" TargetMode="External"/><Relationship Id="rId2" Type="http://schemas.openxmlformats.org/officeDocument/2006/relationships/hyperlink" Target="https://www.openssl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NSSI-FR/libecc" TargetMode="External"/><Relationship Id="rId4" Type="http://schemas.openxmlformats.org/officeDocument/2006/relationships/hyperlink" Target="https://libraries.docs.miracl.com/miracl-explained/what-is-miracl" TargetMode="Externa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hyperlink" Target="https://technet.microsoft.com/en-us/library/cc751157.aspx" TargetMode="External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eekflare.com/free-ssl-tls-certificate/" TargetMode="External"/><Relationship Id="rId2" Type="http://schemas.openxmlformats.org/officeDocument/2006/relationships/hyperlink" Target="http://kb.mozillazine.org/Getting_an_SMIME_certificate" TargetMode="External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hyperlink" Target="https://ca.transsped.ro/" TargetMode="Externa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talis.it/products/certificates-for-secure-electronic-mail.aspx" TargetMode="External"/><Relationship Id="rId2" Type="http://schemas.openxmlformats.org/officeDocument/2006/relationships/hyperlink" Target="https://www.instantssl.com/ssl-certificate-products/free-email-certificate.html" TargetMode="Externa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cert.org/" TargetMode="External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zilla.org/en-US/about/governance/policies/security-group/certs/polic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alsign.com/en/personalsign/" TargetMode="External"/><Relationship Id="rId2" Type="http://schemas.openxmlformats.org/officeDocument/2006/relationships/hyperlink" Target="https://www.wosign.com/english/Free_Email_Certificate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ecorio.com/en/?S_MIME_Email_Certificates" TargetMode="Externa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anssped.ro/content/HG_2001_12_13_1259.pdf" TargetMode="External"/><Relationship Id="rId2" Type="http://schemas.openxmlformats.org/officeDocument/2006/relationships/hyperlink" Target="http://www.transsped.ro/content/L_2001_07_18_455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ur-lex.europa.eu/legal-content/RO/TXT/PDF/?uri=CELEX:32014R0910&amp;from=E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postbox-inc.com/hc/en-us/articles/202200540-Obtaining-an-S-MIME-Certificate-to-Sign-Emails" TargetMode="External"/><Relationship Id="rId2" Type="http://schemas.openxmlformats.org/officeDocument/2006/relationships/hyperlink" Target="https://fastersolutions.com/wp-lib/wp-content/uploads/2015/07/comodoinstruction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etwoven.com/2015/07/07/secure-encrypt-emails-in-outlook-with-a-digital-id-certificate/" TargetMode="Externa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rtsign.ro/ro/documentatie/legislatie/legea-589-2004-activitate-electronica-notariala" TargetMode="External"/><Relationship Id="rId2" Type="http://schemas.openxmlformats.org/officeDocument/2006/relationships/hyperlink" Target="https://www.certsign.ro/ro/documentatie/legislatie/legea-451-2004-privind-marca-temporal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ertsign.ro/ro/documentatie/legislatie/norme-aplicare-lege-activitate-electronica-notariala" TargetMode="Externa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rtsign.ro/ro/documentatie/legislatie/ordin-declaratii-fiscale-online" TargetMode="External"/><Relationship Id="rId2" Type="http://schemas.openxmlformats.org/officeDocument/2006/relationships/hyperlink" Target="https://www.certsign.ro/ro/documentatie/legislatie/legea-135-2007-arhivare-electronica" TargetMode="External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rtsign.ro/" TargetMode="External"/><Relationship Id="rId2" Type="http://schemas.openxmlformats.org/officeDocument/2006/relationships/hyperlink" Target="https://www.alfasign.r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ranssped.ro/" TargetMode="External"/><Relationship Id="rId5" Type="http://schemas.openxmlformats.org/officeDocument/2006/relationships/hyperlink" Target="https://www.digisign.ro/" TargetMode="External"/><Relationship Id="rId4" Type="http://schemas.openxmlformats.org/officeDocument/2006/relationships/hyperlink" Target="https://www.certdigital.ro/" TargetMode="Externa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s-club.com/posts/191866/" TargetMode="External"/><Relationship Id="rId2" Type="http://schemas.openxmlformats.org/officeDocument/2006/relationships/hyperlink" Target="https://blogs.technet.microsoft.com/staysafe/2012/02/09/the-value-of-certificate-revocation-lists-crls-in-a-pk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lylib.com/books/en/2.329.1.75/1/" TargetMode="Externa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hyperlink" Target="https://social.technet.microsoft.com/wiki/contents/articles/4954.windows-xp-certificate-status-and-revocation-checking.aspx" TargetMode="External"/><Relationship Id="rId2" Type="http://schemas.openxmlformats.org/officeDocument/2006/relationships/hyperlink" Target="https://piv.idmanagement.gov/pivcertchain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dobe.com/devnet-docs/acrobatetk/tools/DigSig/Acrobat_DigitalSignatures_in_PDF.pdf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letsencrypt.org/" TargetMode="External"/><Relationship Id="rId2" Type="http://schemas.openxmlformats.org/officeDocument/2006/relationships/hyperlink" Target="https://ssl.comodo.com/free-ssl-certificate.ph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erossl.com/" TargetMode="External"/><Relationship Id="rId4" Type="http://schemas.openxmlformats.org/officeDocument/2006/relationships/hyperlink" Target="https://www.sslforfree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certsign.ro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lapo.it/asn1js/" TargetMode="External"/><Relationship Id="rId2" Type="http://schemas.openxmlformats.org/officeDocument/2006/relationships/hyperlink" Target="http://phpseclib.sourceforge.net/x509/asn1parse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oid-info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msdn.microsoft.com/en-us/library/windows/desktop/aa388136(v=vs.85).aspx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msdn.microsoft.com/en-us/library/windows/desktop/aa388136(v=vs.85).aspx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dapbrowser.com/download.htm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tools.ietf.org/html/rfc2559" TargetMode="External"/><Relationship Id="rId2" Type="http://schemas.openxmlformats.org/officeDocument/2006/relationships/hyperlink" Target="https://www.ietf.org/rfc/rfc2587.txt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1829761"/>
          </a:xfrm>
        </p:spPr>
        <p:txBody>
          <a:bodyPr/>
          <a:lstStyle/>
          <a:p>
            <a:r>
              <a:rPr lang="en-GB" dirty="0" smtClean="0"/>
              <a:t>Public Key Infrastructure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286000"/>
            <a:ext cx="7772400" cy="1199704"/>
          </a:xfrm>
        </p:spPr>
        <p:txBody>
          <a:bodyPr>
            <a:normAutofit fontScale="92500"/>
          </a:bodyPr>
          <a:lstStyle/>
          <a:p>
            <a:endParaRPr lang="en-US" dirty="0" smtClean="0"/>
          </a:p>
          <a:p>
            <a:r>
              <a:rPr lang="en-US" dirty="0" smtClean="0"/>
              <a:t>Use of digital signatures </a:t>
            </a:r>
            <a:r>
              <a:rPr lang="ro-RO" dirty="0" smtClean="0"/>
              <a:t>in</a:t>
            </a:r>
            <a:r>
              <a:rPr lang="en-US" dirty="0" smtClean="0"/>
              <a:t> information security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67400" y="3886200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err="1" smtClean="0"/>
              <a:t>Mihai-Lica</a:t>
            </a:r>
            <a:r>
              <a:rPr lang="en-GB" dirty="0" smtClean="0"/>
              <a:t> </a:t>
            </a:r>
            <a:r>
              <a:rPr lang="en-GB" dirty="0" err="1" smtClean="0"/>
              <a:t>Pura</a:t>
            </a:r>
            <a:endParaRPr lang="en-GB" dirty="0" smtClean="0"/>
          </a:p>
          <a:p>
            <a:pPr algn="r"/>
            <a:r>
              <a:rPr lang="en-GB" dirty="0" smtClean="0"/>
              <a:t>2020.03.18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dirty="0" smtClean="0"/>
              <a:t>Asymmetric key cryptography based on two keys: </a:t>
            </a:r>
          </a:p>
          <a:p>
            <a:pPr lvl="1" algn="just"/>
            <a:r>
              <a:rPr lang="en-US" dirty="0" smtClean="0"/>
              <a:t>a public key known to anybody, </a:t>
            </a:r>
          </a:p>
          <a:p>
            <a:pPr lvl="1" algn="just"/>
            <a:r>
              <a:rPr lang="en-US" dirty="0" smtClean="0"/>
              <a:t>a private key known only by the owner of the pair</a:t>
            </a:r>
          </a:p>
          <a:p>
            <a:pPr lvl="1" algn="just"/>
            <a:r>
              <a:rPr lang="en-US" dirty="0" smtClean="0"/>
              <a:t>the two keys are in a mathematical relation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H</a:t>
            </a:r>
            <a:r>
              <a:rPr lang="en-US" b="1" dirty="0" smtClean="0"/>
              <a:t>ow to be sure that a public key really belongs to a certain person </a:t>
            </a:r>
            <a:r>
              <a:rPr lang="en-US" dirty="0" smtClean="0"/>
              <a:t>or entity?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Solutions:</a:t>
            </a:r>
          </a:p>
          <a:p>
            <a:pPr lvl="1" algn="just"/>
            <a:r>
              <a:rPr lang="en-US" dirty="0" smtClean="0"/>
              <a:t>Based on certificates</a:t>
            </a:r>
          </a:p>
          <a:p>
            <a:pPr lvl="2" algn="just"/>
            <a:r>
              <a:rPr lang="en-US" dirty="0" smtClean="0"/>
              <a:t>1. </a:t>
            </a:r>
            <a:r>
              <a:rPr lang="en-US" b="1" dirty="0" smtClean="0"/>
              <a:t>Public Key Infrastructure</a:t>
            </a:r>
          </a:p>
          <a:p>
            <a:pPr lvl="2" algn="just"/>
            <a:r>
              <a:rPr lang="en-US" dirty="0" smtClean="0"/>
              <a:t>2. </a:t>
            </a:r>
            <a:r>
              <a:rPr lang="en-US" b="1" dirty="0" smtClean="0"/>
              <a:t>Web of Trust</a:t>
            </a:r>
          </a:p>
          <a:p>
            <a:pPr lvl="2" algn="just"/>
            <a:endParaRPr lang="en-US" b="1" dirty="0" smtClean="0"/>
          </a:p>
          <a:p>
            <a:pPr lvl="1" algn="just"/>
            <a:r>
              <a:rPr lang="en-US" dirty="0" err="1" smtClean="0"/>
              <a:t>Certificateless</a:t>
            </a:r>
            <a:endParaRPr lang="en-US" dirty="0" smtClean="0"/>
          </a:p>
          <a:p>
            <a:pPr lvl="2" algn="just"/>
            <a:r>
              <a:rPr lang="en-US" b="1" dirty="0" smtClean="0"/>
              <a:t>Identity based Cryptography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trust problem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 A certificate must be revoked when</a:t>
            </a:r>
          </a:p>
          <a:p>
            <a:pPr lvl="1"/>
            <a:r>
              <a:rPr lang="en-GB" dirty="0" smtClean="0"/>
              <a:t>the private key pair is compromised</a:t>
            </a:r>
          </a:p>
          <a:p>
            <a:pPr lvl="1"/>
            <a:r>
              <a:rPr lang="en-GB" dirty="0" smtClean="0"/>
              <a:t>the private key pair is lost</a:t>
            </a:r>
          </a:p>
          <a:p>
            <a:pPr lvl="1"/>
            <a:r>
              <a:rPr lang="en-GB" dirty="0" smtClean="0"/>
              <a:t>the person leaves the company</a:t>
            </a:r>
          </a:p>
          <a:p>
            <a:endParaRPr lang="en-GB" dirty="0" smtClean="0"/>
          </a:p>
          <a:p>
            <a:r>
              <a:rPr lang="en-GB" dirty="0" smtClean="0"/>
              <a:t>All users know to </a:t>
            </a:r>
            <a:r>
              <a:rPr lang="en-GB" b="1" dirty="0" smtClean="0"/>
              <a:t>no longer trust </a:t>
            </a:r>
            <a:r>
              <a:rPr lang="en-GB" dirty="0" smtClean="0"/>
              <a:t>in the revoked certificates</a:t>
            </a:r>
          </a:p>
          <a:p>
            <a:endParaRPr lang="en-GB" dirty="0" smtClean="0"/>
          </a:p>
          <a:p>
            <a:r>
              <a:rPr lang="en-GB" dirty="0" smtClean="0"/>
              <a:t>The CA makes available the revocation information for the certificates it has issued</a:t>
            </a:r>
          </a:p>
          <a:p>
            <a:pPr lvl="1"/>
            <a:r>
              <a:rPr lang="en-GB" dirty="0" smtClean="0"/>
              <a:t>CRL - Certificate Revocation List</a:t>
            </a:r>
          </a:p>
          <a:p>
            <a:pPr lvl="1"/>
            <a:r>
              <a:rPr lang="en-GB" dirty="0" smtClean="0"/>
              <a:t>OCSP – Online Certificate Status Protocol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revocation</a:t>
            </a:r>
            <a:endParaRPr lang="en-GB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revocation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447800"/>
            <a:ext cx="7278529" cy="496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revocation</a:t>
            </a:r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981200"/>
            <a:ext cx="7310914" cy="4444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Certificate revocation</a:t>
            </a:r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905000"/>
            <a:ext cx="7294721" cy="4153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4114800" y="4267200"/>
            <a:ext cx="4648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Num</a:t>
            </a:r>
            <a:r>
              <a:rPr lang="ro-RO" dirty="0" err="1" smtClean="0"/>
              <a:t>ărul</a:t>
            </a:r>
            <a:r>
              <a:rPr lang="ro-RO" dirty="0" smtClean="0"/>
              <a:t> serial al certificatului</a:t>
            </a:r>
            <a:r>
              <a:rPr lang="en-US" dirty="0" smtClean="0"/>
              <a:t>:</a:t>
            </a:r>
            <a:r>
              <a:rPr lang="ro-RO" dirty="0" smtClean="0"/>
              <a:t> </a:t>
            </a:r>
            <a:endParaRPr lang="en-US" dirty="0" smtClean="0"/>
          </a:p>
          <a:p>
            <a:pPr algn="just"/>
            <a:r>
              <a:rPr lang="en-US" dirty="0" smtClean="0"/>
              <a:t>- </a:t>
            </a:r>
            <a:r>
              <a:rPr lang="ro-RO" b="1" dirty="0" err="1" smtClean="0"/>
              <a:t>t</a:t>
            </a:r>
            <a:r>
              <a:rPr lang="en-US" b="1" dirty="0" err="1" smtClean="0"/>
              <a:t>rebuie</a:t>
            </a:r>
            <a:r>
              <a:rPr lang="en-US" b="1" dirty="0" smtClean="0"/>
              <a:t> s</a:t>
            </a:r>
            <a:r>
              <a:rPr lang="ro-RO" b="1" dirty="0" smtClean="0"/>
              <a:t>ă fie exact în forma în care a fost scris în fereastra de la emiterea certificatului din care am descărcat fișierul P12</a:t>
            </a:r>
            <a:endParaRPr lang="en-US" b="1" dirty="0" smtClean="0"/>
          </a:p>
          <a:p>
            <a:pPr algn="just"/>
            <a:r>
              <a:rPr lang="ro-RO" dirty="0" smtClean="0"/>
              <a:t>- trebuie scris </a:t>
            </a:r>
            <a:r>
              <a:rPr lang="ro-RO" b="1" dirty="0" smtClean="0"/>
              <a:t>cu majuscule</a:t>
            </a:r>
            <a:r>
              <a:rPr lang="ro-RO" dirty="0" smtClean="0"/>
              <a:t> (pentru cifrele hexazecimale A, B, C, D, E, F) şi </a:t>
            </a:r>
            <a:r>
              <a:rPr lang="ro-RO" b="1" dirty="0" smtClean="0"/>
              <a:t>fără spaţii</a:t>
            </a:r>
            <a:endParaRPr lang="en-US" b="1" dirty="0" smtClean="0"/>
          </a:p>
          <a:p>
            <a:pPr algn="just"/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contains a list of serial numbers for the certificates that were revoked by the CA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 information contained in the CRL is digitally signed by the issuing CA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 CRLs are made public by the CA and can be downloaded usually from a web site</a:t>
            </a:r>
          </a:p>
          <a:p>
            <a:pPr algn="just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Revocation List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Revocation List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600200"/>
            <a:ext cx="3621024" cy="440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Revocation List</a:t>
            </a:r>
            <a:endParaRPr lang="en-GB" dirty="0"/>
          </a:p>
        </p:txBody>
      </p:sp>
      <p:pic>
        <p:nvPicPr>
          <p:cNvPr id="5" name="Picture 3" descr="Schema_CRL_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520444"/>
            <a:ext cx="8229600" cy="444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To check if a certificate has been revoked</a:t>
            </a:r>
          </a:p>
          <a:p>
            <a:pPr lvl="1" algn="just"/>
            <a:r>
              <a:rPr lang="en-US" dirty="0" smtClean="0"/>
              <a:t>look for its serial number in the list from the CRL</a:t>
            </a:r>
          </a:p>
          <a:p>
            <a:pPr lvl="1" algn="just"/>
            <a:endParaRPr lang="en-US" dirty="0" smtClean="0"/>
          </a:p>
          <a:p>
            <a:pPr lvl="1" algn="just"/>
            <a:r>
              <a:rPr lang="en-US" dirty="0" smtClean="0"/>
              <a:t>if the serial number is found in the CRL, than the certificate has been revoked</a:t>
            </a:r>
          </a:p>
          <a:p>
            <a:pPr lvl="1" algn="just"/>
            <a:endParaRPr lang="en-US" dirty="0" smtClean="0"/>
          </a:p>
          <a:p>
            <a:pPr lvl="1" algn="just"/>
            <a:r>
              <a:rPr lang="en-US" dirty="0" smtClean="0"/>
              <a:t>otherwise, the certificate has not been revoked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Revocation List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dirty="0" smtClean="0"/>
              <a:t>Relaying parties check CRL before using a certificate</a:t>
            </a:r>
          </a:p>
          <a:p>
            <a:pPr algn="just"/>
            <a:endParaRPr lang="en-GB" dirty="0" smtClean="0"/>
          </a:p>
          <a:p>
            <a:pPr algn="just"/>
            <a:r>
              <a:rPr lang="en-GB" dirty="0" smtClean="0"/>
              <a:t>Caching a CRL in a local cache</a:t>
            </a:r>
          </a:p>
          <a:p>
            <a:pPr algn="just"/>
            <a:endParaRPr lang="en-GB" dirty="0" smtClean="0"/>
          </a:p>
          <a:p>
            <a:pPr algn="just"/>
            <a:r>
              <a:rPr lang="en-GB" dirty="0" smtClean="0"/>
              <a:t>Rather than one long CRL, keep multiple shorter CRLs</a:t>
            </a:r>
          </a:p>
          <a:p>
            <a:pPr algn="just"/>
            <a:endParaRPr lang="en-GB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Revocation List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19200" y="1828800"/>
            <a:ext cx="6286500" cy="41148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Revocation List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109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 smtClean="0"/>
              <a:t>PKI solution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 public key is bounded to the identity of the owner through a Certificate Authority (CA)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 CA guarantees the identity of the owner of the public key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 element that securely proves this bound is the digital certificate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trust problem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 smtClean="0"/>
              <a:t>Distribute the CRL to multiple places and spread the load using the certificate extension field </a:t>
            </a:r>
            <a:r>
              <a:rPr lang="en-GB" dirty="0" err="1" smtClean="0"/>
              <a:t>cRLDistributionPoints</a:t>
            </a:r>
            <a:endParaRPr lang="en-GB" dirty="0" smtClean="0"/>
          </a:p>
          <a:p>
            <a:pPr algn="just"/>
            <a:endParaRPr lang="en-GB" dirty="0" smtClean="0"/>
          </a:p>
          <a:p>
            <a:pPr algn="just"/>
            <a:r>
              <a:rPr lang="en-GB" dirty="0" smtClean="0"/>
              <a:t>Use a sufficiently scalable and powerful CR server</a:t>
            </a:r>
            <a:endParaRPr lang="en-US" dirty="0" smtClean="0"/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Revocation List</a:t>
            </a:r>
            <a:endParaRPr lang="en-GB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Revocation List</a:t>
            </a:r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447800"/>
            <a:ext cx="7723823" cy="521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111</a:t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Revocation List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76400"/>
            <a:ext cx="8591550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112</a:t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Revocation List</a:t>
            </a:r>
            <a:endParaRPr 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71600"/>
            <a:ext cx="3895725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1371600"/>
            <a:ext cx="3895725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113</a:t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same way a digital certificate is imported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Import CRL into certificate store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114</a:t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RFC 6960 - </a:t>
            </a:r>
            <a:r>
              <a:rPr lang="en-GB" b="1" dirty="0" smtClean="0"/>
              <a:t>X.509 Internet Public Key Infrastructure Online Certificate Status Protocol - OCSP</a:t>
            </a:r>
          </a:p>
          <a:p>
            <a:pPr lvl="1"/>
            <a:r>
              <a:rPr lang="en-US" dirty="0" smtClean="0">
                <a:hlinkClick r:id="rId2"/>
              </a:rPr>
              <a:t>https://tools.ietf.org/html/rfc6960</a:t>
            </a:r>
            <a:endParaRPr lang="en-US" dirty="0" smtClean="0"/>
          </a:p>
          <a:p>
            <a:pPr lvl="1"/>
            <a:r>
              <a:rPr lang="en-GB" dirty="0" smtClean="0"/>
              <a:t>Inquires issuing CA whether a certificate is still valid</a:t>
            </a:r>
          </a:p>
          <a:p>
            <a:pPr lvl="1"/>
            <a:r>
              <a:rPr lang="en-GB" dirty="0" smtClean="0"/>
              <a:t>Response: YES/NO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>
                <a:hlinkClick r:id="rId3"/>
              </a:rPr>
              <a:t>http://www.openssl.org/docs/apps/ocsp.html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OCSP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115</a:t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OCSP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116</a:t>
            </a:fld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76400"/>
            <a:ext cx="783907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openssl</a:t>
            </a:r>
            <a:r>
              <a:rPr lang="en-US" dirty="0" smtClean="0"/>
              <a:t> can be downloaded from</a:t>
            </a:r>
          </a:p>
          <a:p>
            <a:r>
              <a:rPr lang="en-US" dirty="0" smtClean="0">
                <a:hlinkClick r:id="rId2"/>
              </a:rPr>
              <a:t>http://gnuwin32.sourceforge.net/packages/openssl.htm</a:t>
            </a:r>
            <a:endParaRPr lang="en-US" dirty="0" smtClean="0"/>
          </a:p>
          <a:p>
            <a:pPr algn="just"/>
            <a:r>
              <a:rPr lang="en-US" dirty="0" smtClean="0"/>
              <a:t>The command for </a:t>
            </a:r>
            <a:r>
              <a:rPr lang="ro-RO" dirty="0" smtClean="0"/>
              <a:t>OCSP</a:t>
            </a:r>
            <a:r>
              <a:rPr lang="en-US" dirty="0" smtClean="0"/>
              <a:t> validation of a certificate stored in user.crt is:</a:t>
            </a:r>
          </a:p>
          <a:p>
            <a:pPr algn="just"/>
            <a:endParaRPr lang="en-US" dirty="0" smtClean="0"/>
          </a:p>
          <a:p>
            <a:r>
              <a:rPr lang="en-US" b="1" dirty="0" err="1" smtClean="0"/>
              <a:t>openssl</a:t>
            </a:r>
            <a:r>
              <a:rPr lang="en-US" b="1" dirty="0" smtClean="0"/>
              <a:t> </a:t>
            </a:r>
            <a:r>
              <a:rPr lang="en-US" b="1" dirty="0" err="1" smtClean="0"/>
              <a:t>ocsp</a:t>
            </a:r>
            <a:r>
              <a:rPr lang="en-US" b="1" dirty="0" smtClean="0"/>
              <a:t> –issuer CA.crt –cert user.crt –</a:t>
            </a:r>
            <a:r>
              <a:rPr lang="en-US" b="1" dirty="0" err="1" smtClean="0"/>
              <a:t>url</a:t>
            </a:r>
            <a:r>
              <a:rPr lang="en-US" b="1" dirty="0" smtClean="0"/>
              <a:t> </a:t>
            </a:r>
            <a:r>
              <a:rPr lang="en-US" b="1" dirty="0" smtClean="0">
                <a:hlinkClick r:id="rId3"/>
              </a:rPr>
              <a:t>http://ocsp.certsign.ro</a:t>
            </a:r>
            <a:r>
              <a:rPr lang="en-US" b="1" dirty="0" smtClean="0"/>
              <a:t> –</a:t>
            </a:r>
            <a:r>
              <a:rPr lang="en-US" b="1" dirty="0" err="1" smtClean="0"/>
              <a:t>noverify</a:t>
            </a:r>
            <a:r>
              <a:rPr lang="en-US" b="1" dirty="0" smtClean="0"/>
              <a:t> -text</a:t>
            </a:r>
          </a:p>
          <a:p>
            <a:endParaRPr lang="en-US" dirty="0" smtClean="0"/>
          </a:p>
          <a:p>
            <a:r>
              <a:rPr lang="en-US" dirty="0" smtClean="0"/>
              <a:t>CA certificate and the certificate that needs to be validated must be in </a:t>
            </a:r>
            <a:r>
              <a:rPr lang="en-US" b="1" dirty="0" smtClean="0"/>
              <a:t>PEM</a:t>
            </a:r>
            <a:r>
              <a:rPr lang="ro-RO" b="1" dirty="0" smtClean="0"/>
              <a:t> (BASE64)</a:t>
            </a:r>
            <a:r>
              <a:rPr lang="en-US" dirty="0" smtClean="0"/>
              <a:t> format.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US" dirty="0" smtClean="0"/>
              <a:t>Verify revocation status with </a:t>
            </a:r>
            <a:r>
              <a:rPr lang="en-US" dirty="0" err="1" smtClean="0"/>
              <a:t>openssl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117</a:t>
            </a:fld>
            <a:endParaRPr 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US" dirty="0" smtClean="0"/>
              <a:t>Verify revocation status with </a:t>
            </a:r>
            <a:r>
              <a:rPr lang="en-US" dirty="0" err="1" smtClean="0"/>
              <a:t>openssl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524000"/>
            <a:ext cx="634365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118</a:t>
            </a:fld>
            <a:endParaRPr 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b="1" dirty="0"/>
              <a:t>certutil </a:t>
            </a:r>
            <a:r>
              <a:rPr lang="ro-RO" b="1" dirty="0" err="1"/>
              <a:t>-url</a:t>
            </a:r>
            <a:r>
              <a:rPr lang="ro-RO" b="1" dirty="0"/>
              <a:t> </a:t>
            </a:r>
            <a:r>
              <a:rPr lang="ro-RO" b="1" dirty="0" err="1" smtClean="0"/>
              <a:t>path</a:t>
            </a:r>
            <a:r>
              <a:rPr lang="ro-RO" b="1" dirty="0" smtClean="0"/>
              <a:t>\</a:t>
            </a:r>
            <a:r>
              <a:rPr lang="en-US" b="1" dirty="0" smtClean="0"/>
              <a:t>user</a:t>
            </a:r>
            <a:r>
              <a:rPr lang="ro-RO" b="1" dirty="0" smtClean="0"/>
              <a:t>.cer</a:t>
            </a:r>
          </a:p>
          <a:p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Verify revocation status with </a:t>
            </a:r>
            <a:r>
              <a:rPr lang="ro-RO" dirty="0" smtClean="0"/>
              <a:t>CertUtil</a:t>
            </a:r>
            <a:endParaRPr lang="ro-R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47875" y="2286000"/>
            <a:ext cx="5048250" cy="3276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25721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PKI</a:t>
            </a:r>
          </a:p>
          <a:p>
            <a:pPr lvl="1"/>
            <a:r>
              <a:rPr lang="en-GB" dirty="0" smtClean="0"/>
              <a:t>set of components (hardware and software) that work together for using public-key technology in a secure manner </a:t>
            </a:r>
          </a:p>
          <a:p>
            <a:endParaRPr lang="en-GB" dirty="0" smtClean="0"/>
          </a:p>
          <a:p>
            <a:r>
              <a:rPr lang="en-GB" dirty="0" smtClean="0"/>
              <a:t>Components of a PKI</a:t>
            </a:r>
          </a:p>
          <a:p>
            <a:pPr lvl="1"/>
            <a:r>
              <a:rPr lang="en-GB" dirty="0" smtClean="0"/>
              <a:t>The end-entities (EE)</a:t>
            </a:r>
          </a:p>
          <a:p>
            <a:pPr lvl="1"/>
            <a:r>
              <a:rPr lang="en-GB" dirty="0" smtClean="0"/>
              <a:t>The certificate authority (CA)</a:t>
            </a:r>
          </a:p>
          <a:p>
            <a:pPr lvl="1"/>
            <a:r>
              <a:rPr lang="en-GB" dirty="0" smtClean="0"/>
              <a:t>The certificate repository (CR)</a:t>
            </a:r>
          </a:p>
          <a:p>
            <a:pPr lvl="1"/>
            <a:r>
              <a:rPr lang="en-GB" dirty="0" smtClean="0"/>
              <a:t>The registration authority (RA)</a:t>
            </a:r>
          </a:p>
          <a:p>
            <a:pPr lvl="1"/>
            <a:r>
              <a:rPr lang="en-GB" dirty="0" smtClean="0"/>
              <a:t>Digital certificates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Public Key Infrastructure</a:t>
            </a:r>
            <a:endParaRPr lang="en-GB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800" dirty="0" smtClean="0"/>
              <a:t>Certificate validation</a:t>
            </a:r>
          </a:p>
          <a:p>
            <a:pPr lvl="1"/>
            <a:r>
              <a:rPr lang="en-US" altLang="en-US" sz="2400" dirty="0" smtClean="0"/>
              <a:t>verify certificate information (</a:t>
            </a:r>
            <a:r>
              <a:rPr lang="en-US" altLang="en-US" sz="2400" b="1" dirty="0" smtClean="0"/>
              <a:t>expiration</a:t>
            </a:r>
            <a:r>
              <a:rPr lang="en-US" altLang="en-US" sz="2400" dirty="0" smtClean="0"/>
              <a:t>, scope, policies, etc.)</a:t>
            </a:r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Path validation</a:t>
            </a:r>
          </a:p>
          <a:p>
            <a:pPr lvl="1"/>
            <a:r>
              <a:rPr lang="en-US" altLang="en-US" sz="2400" dirty="0" smtClean="0"/>
              <a:t>verify certificate’s signature using issuer CA public-key (from CA’s certificate)</a:t>
            </a:r>
          </a:p>
          <a:p>
            <a:pPr lvl="1"/>
            <a:endParaRPr lang="en-US" altLang="en-US" sz="2400" dirty="0" smtClean="0"/>
          </a:p>
          <a:p>
            <a:r>
              <a:rPr lang="en-US" altLang="en-US" sz="2800" dirty="0" smtClean="0"/>
              <a:t>Status validation</a:t>
            </a:r>
          </a:p>
          <a:p>
            <a:pPr lvl="1"/>
            <a:r>
              <a:rPr lang="en-US" altLang="en-US" sz="2400" dirty="0" smtClean="0"/>
              <a:t>verify </a:t>
            </a:r>
            <a:r>
              <a:rPr lang="en-US" altLang="en-US" sz="2400" b="1" dirty="0" smtClean="0"/>
              <a:t>revocation</a:t>
            </a:r>
            <a:r>
              <a:rPr lang="en-US" altLang="en-US" sz="2400" dirty="0" smtClean="0"/>
              <a:t> status using issuer CA’s CRL/OCSP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Certificate validation</a:t>
            </a:r>
            <a:endParaRPr lang="en-GB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Certificate validation</a:t>
            </a:r>
            <a:endParaRPr lang="en-GB" dirty="0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981200"/>
            <a:ext cx="6144768" cy="3936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u="sng" dirty="0" smtClean="0">
                <a:hlinkClick r:id="rId2"/>
              </a:rPr>
              <a:t>https://www.ejbca.org/</a:t>
            </a:r>
            <a:endParaRPr lang="ro-RO" u="sng" dirty="0" smtClean="0"/>
          </a:p>
          <a:p>
            <a:endParaRPr lang="ro-RO" u="sng" dirty="0" smtClean="0"/>
          </a:p>
          <a:p>
            <a:r>
              <a:rPr lang="ro-RO" dirty="0" smtClean="0">
                <a:hlinkClick r:id="rId3"/>
              </a:rPr>
              <a:t>https://www.dogtagpki.org/</a:t>
            </a:r>
            <a:endParaRPr lang="ro-RO" dirty="0" smtClean="0"/>
          </a:p>
          <a:p>
            <a:endParaRPr lang="ro-RO" u="sng" dirty="0" smtClean="0">
              <a:hlinkClick r:id="rId4"/>
            </a:endParaRPr>
          </a:p>
          <a:p>
            <a:r>
              <a:rPr lang="it-IT" u="sng" dirty="0" smtClean="0">
                <a:hlinkClick r:id="rId4"/>
              </a:rPr>
              <a:t>http://simpleauthority.com/</a:t>
            </a:r>
            <a:endParaRPr lang="ro-RO" dirty="0" smtClean="0"/>
          </a:p>
          <a:p>
            <a:endParaRPr lang="ro-RO" u="sng" dirty="0" smtClean="0">
              <a:hlinkClick r:id="rId5"/>
            </a:endParaRPr>
          </a:p>
          <a:p>
            <a:r>
              <a:rPr lang="it-IT" u="sng" dirty="0" smtClean="0">
                <a:hlinkClick r:id="rId5"/>
              </a:rPr>
              <a:t>http://www.cacert.org/</a:t>
            </a:r>
            <a:endParaRPr lang="ro-RO" u="sng" dirty="0" smtClean="0"/>
          </a:p>
          <a:p>
            <a:pPr lvl="1"/>
            <a:r>
              <a:rPr lang="ro-RO" dirty="0" err="1" smtClean="0"/>
              <a:t>the</a:t>
            </a:r>
            <a:r>
              <a:rPr lang="ro-RO" dirty="0" smtClean="0"/>
              <a:t> URL for </a:t>
            </a:r>
            <a:r>
              <a:rPr lang="ro-RO" dirty="0" err="1" smtClean="0"/>
              <a:t>source</a:t>
            </a:r>
            <a:r>
              <a:rPr lang="ro-RO" dirty="0" smtClean="0"/>
              <a:t> code </a:t>
            </a:r>
            <a:r>
              <a:rPr lang="ro-RO" dirty="0" err="1" smtClean="0"/>
              <a:t>download</a:t>
            </a:r>
            <a:r>
              <a:rPr lang="ro-RO" dirty="0" smtClean="0"/>
              <a:t> </a:t>
            </a:r>
            <a:r>
              <a:rPr lang="ro-RO" dirty="0" err="1" smtClean="0"/>
              <a:t>can</a:t>
            </a:r>
            <a:r>
              <a:rPr lang="ro-RO" dirty="0" smtClean="0"/>
              <a:t> </a:t>
            </a:r>
            <a:r>
              <a:rPr lang="ro-RO" dirty="0" err="1" smtClean="0"/>
              <a:t>be</a:t>
            </a:r>
            <a:r>
              <a:rPr lang="ro-RO" dirty="0" smtClean="0"/>
              <a:t> </a:t>
            </a:r>
            <a:r>
              <a:rPr lang="ro-RO" dirty="0" err="1" smtClean="0"/>
              <a:t>found</a:t>
            </a:r>
            <a:r>
              <a:rPr lang="ro-RO" dirty="0" smtClean="0"/>
              <a:t> at </a:t>
            </a:r>
            <a:r>
              <a:rPr lang="it-IT" dirty="0" smtClean="0"/>
              <a:t>About CACert.org</a:t>
            </a:r>
            <a:endParaRPr lang="ro-RO" dirty="0" smtClean="0"/>
          </a:p>
          <a:p>
            <a:pPr lvl="1">
              <a:buNone/>
            </a:pPr>
            <a:endParaRPr lang="ro-RO" u="sng" dirty="0" smtClean="0"/>
          </a:p>
          <a:p>
            <a:r>
              <a:rPr lang="it-IT" u="sng" dirty="0" smtClean="0">
                <a:hlinkClick r:id="rId6"/>
              </a:rPr>
              <a:t>https://letsencrypt.org/</a:t>
            </a:r>
            <a:endParaRPr lang="ro-RO" dirty="0" smtClean="0"/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 smtClean="0"/>
              <a:t>Free</a:t>
            </a:r>
            <a:r>
              <a:rPr lang="ro-RO" dirty="0" smtClean="0"/>
              <a:t>/Open </a:t>
            </a:r>
            <a:r>
              <a:rPr lang="ro-RO" dirty="0" err="1" smtClean="0"/>
              <a:t>source</a:t>
            </a:r>
            <a:r>
              <a:rPr lang="ro-RO" dirty="0" smtClean="0"/>
              <a:t> CA</a:t>
            </a:r>
            <a:endParaRPr lang="en-GB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en-US" sz="2400" dirty="0" smtClean="0"/>
              <a:t>Document signing</a:t>
            </a:r>
          </a:p>
          <a:p>
            <a:pPr lvl="1"/>
            <a:r>
              <a:rPr lang="en-US" altLang="en-US" sz="2000" dirty="0" smtClean="0"/>
              <a:t>Signatures with legal value</a:t>
            </a:r>
            <a:endParaRPr lang="en-GB" altLang="en-US" sz="2000" dirty="0" smtClean="0"/>
          </a:p>
          <a:p>
            <a:endParaRPr lang="en-US" altLang="en-US" sz="2400" dirty="0" smtClean="0"/>
          </a:p>
          <a:p>
            <a:r>
              <a:rPr lang="en-US" altLang="en-US" sz="2400" dirty="0" smtClean="0"/>
              <a:t>Email encryption &amp; signing (S/MIME)</a:t>
            </a:r>
          </a:p>
          <a:p>
            <a:endParaRPr lang="en-US" altLang="en-US" sz="2400" dirty="0" smtClean="0"/>
          </a:p>
          <a:p>
            <a:r>
              <a:rPr lang="en-US" altLang="en-US" sz="2400" dirty="0" smtClean="0"/>
              <a:t>Transport-layer VPNs (using SSL)</a:t>
            </a:r>
          </a:p>
          <a:p>
            <a:endParaRPr lang="en-US" altLang="en-US" sz="2400" dirty="0" smtClean="0"/>
          </a:p>
          <a:p>
            <a:r>
              <a:rPr lang="en-US" altLang="en-US" sz="2400" dirty="0" smtClean="0"/>
              <a:t>Network-layer VPNs (using IPSec)</a:t>
            </a:r>
          </a:p>
          <a:p>
            <a:endParaRPr lang="en-US" altLang="en-US" sz="2400" dirty="0" smtClean="0"/>
          </a:p>
          <a:p>
            <a:r>
              <a:rPr lang="en-US" altLang="en-US" sz="2400" dirty="0" smtClean="0"/>
              <a:t>Web servers authentication (HTTPS)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PKI in the real world</a:t>
            </a:r>
            <a:endParaRPr lang="en-GB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sz="2800" dirty="0" smtClean="0"/>
              <a:t>Web servers &amp; Client mutual authentication (HTTPS)</a:t>
            </a:r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TCP servers &amp; Clients authentication (SSL)</a:t>
            </a:r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User authentication to services (databases, etc.)</a:t>
            </a:r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Network/IT Infrastructure services access (smartcard logon)</a:t>
            </a:r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…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PKI in the real world</a:t>
            </a:r>
            <a:endParaRPr lang="en-GB" dirty="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Electronic signatures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legal concept that captures </a:t>
            </a:r>
          </a:p>
          <a:p>
            <a:pPr lvl="2"/>
            <a:r>
              <a:rPr lang="en-US" dirty="0" smtClean="0"/>
              <a:t>intent </a:t>
            </a:r>
          </a:p>
          <a:p>
            <a:pPr lvl="2"/>
            <a:r>
              <a:rPr lang="en-US" dirty="0" smtClean="0"/>
              <a:t>and consent</a:t>
            </a:r>
          </a:p>
          <a:p>
            <a:pPr lvl="1"/>
            <a:r>
              <a:rPr lang="en-US" dirty="0" smtClean="0"/>
              <a:t>can be anything, from a scripted text, click-to-sign, image or voice image that illustrates an action of consent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Digital signatures</a:t>
            </a:r>
            <a:r>
              <a:rPr lang="en-US" dirty="0" smtClean="0"/>
              <a:t>: It's the mechanism that secures documents with cryptography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>
                <a:hlinkClick r:id="rId2"/>
              </a:rPr>
              <a:t>https://security.stackexchange.com/questions/17554/what-is-the-difference-between-an-electronic-signature-and-a-digital-signature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 signature vs. digital signature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125</a:t>
            </a:fld>
            <a:endParaRPr 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Are electronic signatures (according to the above definition) </a:t>
            </a:r>
            <a:r>
              <a:rPr lang="en-US" b="1" dirty="0" smtClean="0"/>
              <a:t>legally binding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There is no absolute answer, because it depends of the national regulations</a:t>
            </a:r>
          </a:p>
          <a:p>
            <a:endParaRPr lang="en-US" dirty="0" smtClean="0"/>
          </a:p>
          <a:p>
            <a:r>
              <a:rPr lang="en-US" dirty="0" smtClean="0"/>
              <a:t>e.g. U.S.A.</a:t>
            </a:r>
          </a:p>
          <a:p>
            <a:pPr lvl="1">
              <a:buNone/>
            </a:pPr>
            <a:r>
              <a:rPr lang="en-US" dirty="0" smtClean="0">
                <a:hlinkClick r:id="rId2"/>
              </a:rPr>
              <a:t>https://www.globalsign.com/en/blog/electronic-signatures-vs-digital-signatures/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Electronic signature vs. digital signature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126</a:t>
            </a:fld>
            <a:endParaRPr 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According to </a:t>
            </a:r>
            <a:r>
              <a:rPr lang="en-US" dirty="0" err="1" smtClean="0"/>
              <a:t>eIDAS</a:t>
            </a:r>
            <a:r>
              <a:rPr lang="en-US" dirty="0" smtClean="0"/>
              <a:t> (EU regulation 2014/910)</a:t>
            </a:r>
          </a:p>
          <a:p>
            <a:pPr>
              <a:buNone/>
            </a:pPr>
            <a:r>
              <a:rPr lang="en-US" dirty="0" smtClean="0">
                <a:hlinkClick r:id="rId2"/>
              </a:rPr>
              <a:t>https://ec.europa.eu/digital-single-market/en/trust-services-and-eid</a:t>
            </a:r>
            <a:endParaRPr lang="en-US" dirty="0" smtClean="0"/>
          </a:p>
          <a:p>
            <a:pPr lvl="1"/>
            <a:r>
              <a:rPr lang="en-US" b="1" dirty="0" smtClean="0"/>
              <a:t>e-seal </a:t>
            </a:r>
          </a:p>
          <a:p>
            <a:pPr lvl="2"/>
            <a:r>
              <a:rPr lang="en-US" dirty="0" smtClean="0"/>
              <a:t>Created by a legal person (e.g. an organization)</a:t>
            </a:r>
          </a:p>
          <a:p>
            <a:pPr lvl="2"/>
            <a:r>
              <a:rPr lang="en-US" dirty="0" smtClean="0"/>
              <a:t>Without any human interaction (automatically)</a:t>
            </a:r>
          </a:p>
          <a:p>
            <a:pPr lvl="1"/>
            <a:r>
              <a:rPr lang="en-US" b="1" dirty="0" smtClean="0"/>
              <a:t>e-signature</a:t>
            </a:r>
          </a:p>
          <a:p>
            <a:pPr lvl="2"/>
            <a:r>
              <a:rPr lang="en-US" dirty="0" smtClean="0"/>
              <a:t>Created by a natural person (e.g. a human person)</a:t>
            </a:r>
          </a:p>
          <a:p>
            <a:pPr lvl="2"/>
            <a:r>
              <a:rPr lang="en-US" dirty="0" smtClean="0"/>
              <a:t>The person adding the signature performs some action for this operation</a:t>
            </a:r>
          </a:p>
          <a:p>
            <a:pPr lvl="2"/>
            <a:r>
              <a:rPr lang="en-US" dirty="0" smtClean="0"/>
              <a:t>The person is authenticated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E-signature vs. e-seal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127</a:t>
            </a:fld>
            <a:endParaRPr lang="en-US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1. Signing digital documents</a:t>
            </a:r>
          </a:p>
          <a:p>
            <a:pPr lvl="1"/>
            <a:r>
              <a:rPr lang="en-US" dirty="0" smtClean="0"/>
              <a:t>PDF</a:t>
            </a:r>
          </a:p>
          <a:p>
            <a:pPr lvl="1"/>
            <a:r>
              <a:rPr lang="en-US" dirty="0" smtClean="0"/>
              <a:t>XML</a:t>
            </a:r>
          </a:p>
          <a:p>
            <a:pPr lvl="1"/>
            <a:r>
              <a:rPr lang="en-US" dirty="0" smtClean="0"/>
              <a:t>Any other kind of files (PKCS#7)</a:t>
            </a:r>
          </a:p>
          <a:p>
            <a:endParaRPr lang="en-US" b="1" dirty="0" smtClean="0"/>
          </a:p>
          <a:p>
            <a:r>
              <a:rPr lang="en-US" b="1" dirty="0" smtClean="0"/>
              <a:t>2. Certificate login</a:t>
            </a:r>
          </a:p>
          <a:p>
            <a:endParaRPr lang="en-US" b="1" dirty="0" smtClean="0"/>
          </a:p>
          <a:p>
            <a:r>
              <a:rPr lang="en-US" b="1" dirty="0" smtClean="0"/>
              <a:t>3. Code signing</a:t>
            </a:r>
          </a:p>
          <a:p>
            <a:pPr lvl="1"/>
            <a:r>
              <a:rPr lang="en-US" dirty="0" smtClean="0"/>
              <a:t>Java Web Start applications</a:t>
            </a:r>
          </a:p>
          <a:p>
            <a:pPr lvl="1"/>
            <a:r>
              <a:rPr lang="en-US" dirty="0" smtClean="0"/>
              <a:t>Microsoft Office macros</a:t>
            </a:r>
          </a:p>
          <a:p>
            <a:pPr lvl="1"/>
            <a:r>
              <a:rPr lang="en-US" dirty="0" smtClean="0"/>
              <a:t>Microsoft software installation packages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use of digital signatures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128</a:t>
            </a:fld>
            <a:endParaRPr 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ANAF</a:t>
            </a:r>
          </a:p>
          <a:p>
            <a:pPr lvl="1"/>
            <a:r>
              <a:rPr lang="en-US" dirty="0" smtClean="0"/>
              <a:t>Annual financial reports</a:t>
            </a:r>
          </a:p>
          <a:p>
            <a:pPr lvl="1"/>
            <a:r>
              <a:rPr lang="en-US" dirty="0" smtClean="0">
                <a:hlinkClick r:id="rId2"/>
              </a:rPr>
              <a:t>https://static.anaf.ro/static/10/Anaf/Declaratii_R/instructiuni/etape_depunere.htm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https://static.anaf.ro/static/10/Anaf/Declaratii_R/instructiuni/Instructiuni_D200.htm</a:t>
            </a:r>
            <a:endParaRPr lang="en-US" dirty="0" smtClean="0"/>
          </a:p>
          <a:p>
            <a:r>
              <a:rPr lang="en-US" b="1" dirty="0" smtClean="0"/>
              <a:t>CNAS</a:t>
            </a:r>
          </a:p>
          <a:p>
            <a:pPr lvl="1"/>
            <a:r>
              <a:rPr lang="en-US" dirty="0" smtClean="0"/>
              <a:t>Reports of medics and pharmacists</a:t>
            </a:r>
          </a:p>
          <a:p>
            <a:pPr lvl="1"/>
            <a:r>
              <a:rPr lang="en-US" dirty="0" smtClean="0">
                <a:hlinkClick r:id="rId4"/>
              </a:rPr>
              <a:t>http://www.cnas.ro/casmb/page/procedura-de-inregistrare-a-certificatelor-digitale.html</a:t>
            </a:r>
            <a:endParaRPr lang="en-US" dirty="0" smtClean="0"/>
          </a:p>
          <a:p>
            <a:r>
              <a:rPr lang="en-US" b="1" dirty="0" smtClean="0"/>
              <a:t>UNNPR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use of digital signatures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129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Public Key Infrastructure</a:t>
            </a:r>
            <a:endParaRPr lang="en-GB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752600"/>
            <a:ext cx="6522720" cy="4255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err="1" smtClean="0"/>
              <a:t>MySMIS</a:t>
            </a:r>
            <a:r>
              <a:rPr lang="en-US" b="1" dirty="0" smtClean="0"/>
              <a:t> 2014</a:t>
            </a:r>
          </a:p>
          <a:p>
            <a:pPr lvl="1"/>
            <a:r>
              <a:rPr lang="en-US" dirty="0" smtClean="0"/>
              <a:t>Access EU funds – Ministry of European Funds</a:t>
            </a:r>
          </a:p>
          <a:p>
            <a:pPr lvl="1"/>
            <a:r>
              <a:rPr lang="en-US" dirty="0" smtClean="0">
                <a:hlinkClick r:id="rId2"/>
              </a:rPr>
              <a:t>https://2014.mysmis.ro/</a:t>
            </a:r>
          </a:p>
          <a:p>
            <a:pPr lvl="1"/>
            <a:r>
              <a:rPr lang="en-US" dirty="0" smtClean="0">
                <a:hlinkClick r:id="rId2"/>
              </a:rPr>
              <a:t>http://www.fonduri-ue.ro/mysmis</a:t>
            </a:r>
            <a:endParaRPr lang="en-US" dirty="0" smtClean="0"/>
          </a:p>
          <a:p>
            <a:r>
              <a:rPr lang="en-US" b="1" dirty="0" smtClean="0"/>
              <a:t>SEAP (</a:t>
            </a:r>
            <a:r>
              <a:rPr lang="en-US" b="1" dirty="0" err="1" smtClean="0"/>
              <a:t>Sistemul</a:t>
            </a:r>
            <a:r>
              <a:rPr lang="en-US" b="1" dirty="0" smtClean="0"/>
              <a:t> Electronic de </a:t>
            </a:r>
            <a:r>
              <a:rPr lang="en-US" b="1" dirty="0" err="1" smtClean="0"/>
              <a:t>Achizi</a:t>
            </a:r>
            <a:r>
              <a:rPr lang="ro-RO" b="1" dirty="0" smtClean="0"/>
              <a:t>ț</a:t>
            </a:r>
            <a:r>
              <a:rPr lang="en-US" b="1" dirty="0" smtClean="0"/>
              <a:t>ii </a:t>
            </a:r>
            <a:r>
              <a:rPr lang="en-US" b="1" dirty="0" err="1" smtClean="0"/>
              <a:t>Publice</a:t>
            </a:r>
            <a:r>
              <a:rPr lang="en-US" b="1" dirty="0" smtClean="0"/>
              <a:t>)</a:t>
            </a:r>
          </a:p>
          <a:p>
            <a:pPr lvl="1"/>
            <a:r>
              <a:rPr lang="en-US" dirty="0" smtClean="0">
                <a:hlinkClick r:id="rId3"/>
              </a:rPr>
              <a:t>http://licitatiiseap.ro/seap/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https://www.e-licitatie.ro/</a:t>
            </a:r>
            <a:endParaRPr lang="en-US" dirty="0" smtClean="0"/>
          </a:p>
          <a:p>
            <a:r>
              <a:rPr lang="en-US" b="1" dirty="0" smtClean="0"/>
              <a:t>ITM (</a:t>
            </a:r>
            <a:r>
              <a:rPr lang="en-US" b="1" dirty="0" err="1" smtClean="0"/>
              <a:t>Inspectoratul</a:t>
            </a:r>
            <a:r>
              <a:rPr lang="en-US" b="1" dirty="0" smtClean="0"/>
              <a:t> </a:t>
            </a:r>
            <a:r>
              <a:rPr lang="en-US" b="1" dirty="0" err="1" smtClean="0"/>
              <a:t>Teritorial</a:t>
            </a:r>
            <a:r>
              <a:rPr lang="en-US" b="1" dirty="0" smtClean="0"/>
              <a:t> al </a:t>
            </a:r>
            <a:r>
              <a:rPr lang="en-US" b="1" dirty="0" err="1" smtClean="0"/>
              <a:t>Muncii</a:t>
            </a:r>
            <a:r>
              <a:rPr lang="en-US" b="1" dirty="0" smtClean="0"/>
              <a:t>)</a:t>
            </a:r>
          </a:p>
          <a:p>
            <a:r>
              <a:rPr lang="en-US" b="1" dirty="0" err="1" smtClean="0"/>
              <a:t>Monitorul</a:t>
            </a:r>
            <a:r>
              <a:rPr lang="en-US" b="1" dirty="0" smtClean="0"/>
              <a:t> </a:t>
            </a:r>
            <a:r>
              <a:rPr lang="en-US" b="1" dirty="0" err="1" smtClean="0"/>
              <a:t>Oficial</a:t>
            </a:r>
            <a:endParaRPr lang="en-US" b="1" dirty="0" smtClean="0"/>
          </a:p>
          <a:p>
            <a:r>
              <a:rPr lang="en-US" b="1" dirty="0" smtClean="0"/>
              <a:t>ONRC (</a:t>
            </a:r>
            <a:r>
              <a:rPr lang="en-US" b="1" dirty="0" err="1" smtClean="0"/>
              <a:t>Oficiul</a:t>
            </a:r>
            <a:r>
              <a:rPr lang="en-US" b="1" dirty="0" smtClean="0"/>
              <a:t> Na</a:t>
            </a:r>
            <a:r>
              <a:rPr lang="ro-RO" b="1" dirty="0" smtClean="0"/>
              <a:t>ț</a:t>
            </a:r>
            <a:r>
              <a:rPr lang="en-US" b="1" dirty="0" err="1" smtClean="0"/>
              <a:t>ional</a:t>
            </a:r>
            <a:r>
              <a:rPr lang="en-US" b="1" dirty="0" smtClean="0"/>
              <a:t> al </a:t>
            </a:r>
            <a:r>
              <a:rPr lang="en-US" b="1" dirty="0" err="1" smtClean="0"/>
              <a:t>Registrului</a:t>
            </a:r>
            <a:r>
              <a:rPr lang="en-US" b="1" dirty="0" smtClean="0"/>
              <a:t> Comer</a:t>
            </a:r>
            <a:r>
              <a:rPr lang="ro-RO" b="1" dirty="0" smtClean="0"/>
              <a:t>ț</a:t>
            </a:r>
            <a:r>
              <a:rPr lang="en-US" b="1" dirty="0" err="1" smtClean="0"/>
              <a:t>ului</a:t>
            </a:r>
            <a:r>
              <a:rPr lang="en-US" b="1" dirty="0" smtClean="0"/>
              <a:t>)</a:t>
            </a:r>
          </a:p>
          <a:p>
            <a:r>
              <a:rPr lang="en-US" b="1" dirty="0" smtClean="0"/>
              <a:t>etc.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use of digital signatures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130</a:t>
            </a:fld>
            <a:endParaRPr 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Performing a digital signature (local)</a:t>
            </a:r>
            <a:endParaRPr lang="en-US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0432" y="1481138"/>
            <a:ext cx="710313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131</a:t>
            </a:fld>
            <a:endParaRPr 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Performing a digital signature (cloud/remote/mobile/server)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4398" y="1481138"/>
            <a:ext cx="601520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132</a:t>
            </a:fld>
            <a:endParaRPr 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Adobe Acrobat Reader DC</a:t>
            </a:r>
            <a:endParaRPr lang="ro-RO" b="1" dirty="0" smtClean="0"/>
          </a:p>
          <a:p>
            <a:r>
              <a:rPr lang="ro-RO" dirty="0">
                <a:hlinkClick r:id="rId2"/>
              </a:rPr>
              <a:t>http://get.adobe.com/reader/?</a:t>
            </a:r>
            <a:r>
              <a:rPr lang="ro-RO" dirty="0" smtClean="0">
                <a:hlinkClick r:id="rId2"/>
              </a:rPr>
              <a:t>promoid=KLXME</a:t>
            </a:r>
            <a:endParaRPr lang="ro-RO" dirty="0" smtClean="0"/>
          </a:p>
          <a:p>
            <a:pPr marL="109728" indent="0">
              <a:buNone/>
            </a:pPr>
            <a:endParaRPr lang="en-US" dirty="0" smtClean="0"/>
          </a:p>
          <a:p>
            <a:pPr algn="just"/>
            <a:r>
              <a:rPr lang="en-US" dirty="0" smtClean="0"/>
              <a:t>Previously, a PDF document could be signed only with Adobe Acrobat Professional</a:t>
            </a:r>
          </a:p>
          <a:p>
            <a:pPr algn="just"/>
            <a:endParaRPr lang="ro-RO" dirty="0" smtClean="0"/>
          </a:p>
          <a:p>
            <a:pPr algn="just"/>
            <a:r>
              <a:rPr lang="ro-RO" dirty="0" smtClean="0"/>
              <a:t>S</a:t>
            </a:r>
            <a:r>
              <a:rPr lang="en-US" dirty="0" err="1" smtClean="0"/>
              <a:t>tarting</a:t>
            </a:r>
            <a:r>
              <a:rPr lang="en-US" dirty="0" smtClean="0"/>
              <a:t> with Adobe Acrobat Reader X, signing can now be done from the reader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signatures and PDF files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133</a:t>
            </a:fld>
            <a:endParaRPr 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a PDF file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1462" y="1449483"/>
            <a:ext cx="8601075" cy="48958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134</a:t>
            </a:fld>
            <a:endParaRPr lang="en-US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a PDF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5" y="1752600"/>
            <a:ext cx="8972550" cy="44386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135</a:t>
            </a:fld>
            <a:endParaRPr lang="en-US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a PDF file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2057400"/>
            <a:ext cx="36957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136</a:t>
            </a:fld>
            <a:endParaRPr 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a PDF file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524000"/>
            <a:ext cx="5212080" cy="5074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137</a:t>
            </a:fld>
            <a:endParaRPr 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a PDF file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554956"/>
            <a:ext cx="4606766" cy="5303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138</a:t>
            </a:fld>
            <a:endParaRPr 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Close and then reopen Certificate Viewer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a PDF file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2048827"/>
            <a:ext cx="4906328" cy="4809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139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Public Key Infrastructure</a:t>
            </a:r>
            <a:endParaRPr lang="en-GB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752600"/>
            <a:ext cx="7741920" cy="4279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a PDF file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752600"/>
            <a:ext cx="4938713" cy="4833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140</a:t>
            </a:fld>
            <a:endParaRPr 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a PDF file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600200"/>
            <a:ext cx="6400800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141</a:t>
            </a:fld>
            <a:endParaRPr lang="en-US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a PDF file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676400"/>
            <a:ext cx="368617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142</a:t>
            </a:fld>
            <a:endParaRPr 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a PDF file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5075" y="2414588"/>
            <a:ext cx="413385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143</a:t>
            </a:fld>
            <a:endParaRPr 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10211" y="1481138"/>
            <a:ext cx="6523577" cy="45259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Verify signatures from a PDF file</a:t>
            </a: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5876764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40300" y="1481138"/>
            <a:ext cx="6663400" cy="45259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Verify signatures from a PDF file</a:t>
            </a: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070528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signatures from a PDF file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6475" y="1509713"/>
            <a:ext cx="4591050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146</a:t>
            </a:fld>
            <a:endParaRPr 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signatures from a PDF file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2328863"/>
            <a:ext cx="487680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147</a:t>
            </a:fld>
            <a:endParaRPr lang="en-US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signatures from a PDF file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447800"/>
            <a:ext cx="5023485" cy="5246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148</a:t>
            </a:fld>
            <a:endParaRPr lang="en-US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smtClean="0"/>
              <a:t>TSA – Timestamp Authority (trusted party)</a:t>
            </a:r>
          </a:p>
          <a:p>
            <a:pPr lvl="1"/>
            <a:r>
              <a:rPr lang="en-US" altLang="en-US" sz="2000" dirty="0" smtClean="0"/>
              <a:t>applies timestamps to documents</a:t>
            </a:r>
          </a:p>
          <a:p>
            <a:pPr lvl="1"/>
            <a:endParaRPr lang="en-US" altLang="en-US" sz="2000" dirty="0" smtClean="0"/>
          </a:p>
          <a:p>
            <a:pPr lvl="1"/>
            <a:r>
              <a:rPr lang="en-US" altLang="en-US" sz="2000" dirty="0" smtClean="0"/>
              <a:t>Allows a client to prove at a later date that some datum existed before a particular time</a:t>
            </a:r>
          </a:p>
          <a:p>
            <a:pPr lvl="2"/>
            <a:r>
              <a:rPr lang="en-US" altLang="en-US" sz="1800" dirty="0" smtClean="0"/>
              <a:t>e.g. an electronic  signature on a document existed before a particular time</a:t>
            </a:r>
          </a:p>
          <a:p>
            <a:pPr lvl="2"/>
            <a:endParaRPr lang="en-US" altLang="en-US" sz="1800" dirty="0" smtClean="0"/>
          </a:p>
          <a:p>
            <a:pPr lvl="1"/>
            <a:r>
              <a:rPr lang="en-US" altLang="en-US" sz="2000" dirty="0" smtClean="0"/>
              <a:t>Usually used to add a timestamp-attribute to a digital signature</a:t>
            </a:r>
            <a:endParaRPr lang="en-US" altLang="en-US" sz="1000" dirty="0" smtClean="0"/>
          </a:p>
          <a:p>
            <a:endParaRPr lang="en-US" altLang="en-US" sz="2400" dirty="0" smtClean="0"/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Timestamps</a:t>
            </a:r>
            <a:endParaRPr lang="en-GB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is defined as a user of PKI certificate and/or end-user system that is the subject of a certificate</a:t>
            </a:r>
          </a:p>
          <a:p>
            <a:endParaRPr lang="en-GB" dirty="0" smtClean="0"/>
          </a:p>
          <a:p>
            <a:r>
              <a:rPr lang="en-GB" dirty="0" smtClean="0"/>
              <a:t>is a generic term for a subject that uses some services or functions of the PKI system, which may be</a:t>
            </a:r>
          </a:p>
          <a:p>
            <a:pPr lvl="1"/>
            <a:r>
              <a:rPr lang="en-GB" dirty="0" smtClean="0"/>
              <a:t>a certificate owner (human being or organization or some other entities)</a:t>
            </a:r>
          </a:p>
          <a:p>
            <a:pPr lvl="1"/>
            <a:r>
              <a:rPr lang="en-GB" dirty="0" smtClean="0"/>
              <a:t>a requestor (it might be application program) for certificate or CRL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End-entity</a:t>
            </a:r>
            <a:endParaRPr lang="en-GB" dirty="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Timestamps</a:t>
            </a:r>
            <a:endParaRPr lang="en-GB" dirty="0"/>
          </a:p>
        </p:txBody>
      </p:sp>
      <p:pic>
        <p:nvPicPr>
          <p:cNvPr id="9" name="Content Placeholder 8" descr="1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1219200"/>
            <a:ext cx="7101230" cy="5411419"/>
          </a:xfr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o-RO" dirty="0" err="1" smtClean="0"/>
              <a:t>Free</a:t>
            </a:r>
            <a:r>
              <a:rPr lang="ro-RO" dirty="0" smtClean="0"/>
              <a:t> </a:t>
            </a:r>
            <a:r>
              <a:rPr lang="ro-RO" dirty="0" err="1" smtClean="0"/>
              <a:t>timestamp</a:t>
            </a:r>
            <a:r>
              <a:rPr lang="ro-RO" dirty="0" smtClean="0"/>
              <a:t> test servers:</a:t>
            </a:r>
          </a:p>
          <a:p>
            <a:endParaRPr lang="ro-RO" dirty="0" smtClean="0"/>
          </a:p>
          <a:p>
            <a:r>
              <a:rPr lang="ro-RO" dirty="0" smtClean="0">
                <a:hlinkClick r:id="rId2"/>
              </a:rPr>
              <a:t>http</a:t>
            </a:r>
            <a:r>
              <a:rPr lang="ro-RO" dirty="0">
                <a:hlinkClick r:id="rId2"/>
              </a:rPr>
              <a:t>://</a:t>
            </a:r>
            <a:r>
              <a:rPr lang="ro-RO" dirty="0" smtClean="0">
                <a:hlinkClick r:id="rId2"/>
              </a:rPr>
              <a:t>clepsydre.edelweb.fr/dvcs/service-tsp</a:t>
            </a:r>
            <a:endParaRPr lang="ro-RO" dirty="0" smtClean="0"/>
          </a:p>
          <a:p>
            <a:r>
              <a:rPr lang="ro-RO" dirty="0" smtClean="0">
                <a:hlinkClick r:id="rId3"/>
              </a:rPr>
              <a:t>http</a:t>
            </a:r>
            <a:r>
              <a:rPr lang="ro-RO" dirty="0">
                <a:hlinkClick r:id="rId3"/>
              </a:rPr>
              <a:t>://time.certum.pl</a:t>
            </a:r>
            <a:r>
              <a:rPr lang="ro-RO" dirty="0" smtClean="0">
                <a:hlinkClick r:id="rId3"/>
              </a:rPr>
              <a:t>/</a:t>
            </a:r>
            <a:endParaRPr lang="ro-RO" dirty="0" smtClean="0"/>
          </a:p>
          <a:p>
            <a:r>
              <a:rPr lang="ro-RO" dirty="0" smtClean="0">
                <a:hlinkClick r:id="rId4"/>
              </a:rPr>
              <a:t>http</a:t>
            </a:r>
            <a:r>
              <a:rPr lang="ro-RO" dirty="0">
                <a:hlinkClick r:id="rId4"/>
              </a:rPr>
              <a:t>://</a:t>
            </a:r>
            <a:r>
              <a:rPr lang="ro-RO" dirty="0" smtClean="0">
                <a:hlinkClick r:id="rId4"/>
              </a:rPr>
              <a:t>timestamping.edelweb.fr/service/tsp</a:t>
            </a:r>
            <a:endParaRPr lang="ro-RO" dirty="0" smtClean="0"/>
          </a:p>
          <a:p>
            <a:r>
              <a:rPr lang="ro-RO" dirty="0" smtClean="0">
                <a:hlinkClick r:id="rId5"/>
              </a:rPr>
              <a:t>http</a:t>
            </a:r>
            <a:r>
              <a:rPr lang="ro-RO" dirty="0">
                <a:hlinkClick r:id="rId5"/>
              </a:rPr>
              <a:t>://</a:t>
            </a:r>
            <a:r>
              <a:rPr lang="ro-RO" dirty="0" smtClean="0">
                <a:hlinkClick r:id="rId5"/>
              </a:rPr>
              <a:t>www.edelweb.fr/cgi-bin/service-tsp</a:t>
            </a:r>
            <a:endParaRPr lang="ro-RO" dirty="0" smtClean="0"/>
          </a:p>
          <a:p>
            <a:endParaRPr lang="en-GB" dirty="0" smtClean="0"/>
          </a:p>
          <a:p>
            <a:r>
              <a:rPr lang="ro-RO" dirty="0" smtClean="0">
                <a:hlinkClick r:id="rId6"/>
              </a:rPr>
              <a:t>http://tsa.safecreative.org/</a:t>
            </a:r>
            <a:endParaRPr lang="en-GB" dirty="0" smtClean="0"/>
          </a:p>
          <a:p>
            <a:r>
              <a:rPr lang="ro-RO" dirty="0" smtClean="0">
                <a:hlinkClick r:id="rId7"/>
              </a:rPr>
              <a:t>https://freetsa.org/tsr</a:t>
            </a:r>
            <a:endParaRPr lang="en-GB" dirty="0" smtClean="0"/>
          </a:p>
          <a:p>
            <a:endParaRPr lang="en-GB" dirty="0" smtClean="0"/>
          </a:p>
          <a:p>
            <a:r>
              <a:rPr lang="ro-RO" dirty="0" smtClean="0">
                <a:hlinkClick r:id="rId8"/>
              </a:rPr>
              <a:t>https://opentimestamps.org/</a:t>
            </a:r>
            <a:endParaRPr lang="en-GB" dirty="0" smtClean="0"/>
          </a:p>
          <a:p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Timestamps</a:t>
            </a: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332204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Internet X.509 Public Key Infrastructure Time-Stamp Protocol (TSP) </a:t>
            </a:r>
            <a:endParaRPr lang="ro-RO" dirty="0" smtClean="0"/>
          </a:p>
          <a:p>
            <a:r>
              <a:rPr lang="ro-RO" dirty="0" smtClean="0"/>
              <a:t>RFC 3161</a:t>
            </a:r>
          </a:p>
          <a:p>
            <a:r>
              <a:rPr lang="ro-RO" dirty="0" smtClean="0">
                <a:hlinkClick r:id="rId2"/>
              </a:rPr>
              <a:t>https://www.ietf.org/rfc/rfc3161.txt</a:t>
            </a:r>
            <a:endParaRPr lang="ro-RO" dirty="0" smtClean="0"/>
          </a:p>
          <a:p>
            <a:endParaRPr lang="ro-RO" dirty="0" smtClean="0"/>
          </a:p>
          <a:p>
            <a:r>
              <a:rPr lang="en-GB" dirty="0" smtClean="0"/>
              <a:t>Policy Requirements for Time-Stamping Authorities (TSAs)</a:t>
            </a:r>
            <a:endParaRPr lang="ro-RO" dirty="0" smtClean="0"/>
          </a:p>
          <a:p>
            <a:r>
              <a:rPr lang="ro-RO" dirty="0" smtClean="0"/>
              <a:t>RFC 3628</a:t>
            </a:r>
          </a:p>
          <a:p>
            <a:r>
              <a:rPr lang="ro-RO" dirty="0" smtClean="0">
                <a:hlinkClick r:id="rId3"/>
              </a:rPr>
              <a:t>https://tools.ietf.org/html/rfc3628</a:t>
            </a:r>
            <a:endParaRPr lang="ro-RO" dirty="0" smtClean="0"/>
          </a:p>
          <a:p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Timestamps</a:t>
            </a: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332204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o-RO" dirty="0" smtClean="0"/>
              <a:t>RFC 3628</a:t>
            </a:r>
          </a:p>
          <a:p>
            <a:r>
              <a:rPr lang="ro-RO" dirty="0" smtClean="0">
                <a:hlinkClick r:id="rId2"/>
              </a:rPr>
              <a:t>https://tools.ietf.org/html/rfc3628#section-5.1</a:t>
            </a:r>
            <a:endParaRPr lang="ro-RO" dirty="0" smtClean="0"/>
          </a:p>
          <a:p>
            <a:endParaRPr lang="ro-RO" dirty="0" smtClean="0"/>
          </a:p>
          <a:p>
            <a:r>
              <a:rPr lang="en-GB" b="1" dirty="0" smtClean="0"/>
              <a:t>NOTE 1: </a:t>
            </a:r>
            <a:endParaRPr lang="ro-RO" b="1" dirty="0" smtClean="0"/>
          </a:p>
          <a:p>
            <a:r>
              <a:rPr lang="en-GB" dirty="0" smtClean="0"/>
              <a:t>Without additional measures the relying party may not be able to ensure the validity of a time-stamp token beyond the end of the validity period of the supporting certificate. </a:t>
            </a:r>
            <a:endParaRPr lang="ro-RO" dirty="0" smtClean="0"/>
          </a:p>
          <a:p>
            <a:r>
              <a:rPr lang="en-GB" dirty="0" smtClean="0"/>
              <a:t>See Annex C on verification of the validity of a time-stamp token beyond the validity period of the TSU's certificate. </a:t>
            </a:r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Timestamps</a:t>
            </a: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332204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stamp a PDF file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7175" y="1981200"/>
            <a:ext cx="8629650" cy="42291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154</a:t>
            </a:fld>
            <a:endParaRPr 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stamp a PDF file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676400"/>
            <a:ext cx="768667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155</a:t>
            </a:fld>
            <a:endParaRPr 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stamp a PDF file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2209800"/>
            <a:ext cx="3648075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156</a:t>
            </a:fld>
            <a:endParaRPr 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stamp a PDF file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600200"/>
            <a:ext cx="7667625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157</a:t>
            </a:fld>
            <a:endParaRPr 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stamp a PDF file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512" y="2724944"/>
            <a:ext cx="4752975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158</a:t>
            </a:fld>
            <a:endParaRPr 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a timestamp from a PDF file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600200"/>
            <a:ext cx="7543800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159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CA </a:t>
            </a:r>
          </a:p>
          <a:p>
            <a:pPr lvl="1"/>
            <a:r>
              <a:rPr lang="en-GB" dirty="0" smtClean="0"/>
              <a:t>a trusted authority</a:t>
            </a:r>
          </a:p>
          <a:p>
            <a:pPr lvl="1"/>
            <a:r>
              <a:rPr lang="en-GB" dirty="0" smtClean="0"/>
              <a:t>central administration</a:t>
            </a:r>
          </a:p>
          <a:p>
            <a:pPr lvl="1"/>
            <a:r>
              <a:rPr lang="en-GB" dirty="0" smtClean="0"/>
              <a:t>provides a statement (the digital certificate) that the enclosed public key belongs to the specified entity</a:t>
            </a:r>
          </a:p>
          <a:p>
            <a:pPr lvl="2"/>
            <a:r>
              <a:rPr lang="en-GB" dirty="0" smtClean="0"/>
              <a:t>organization/company to its employees</a:t>
            </a:r>
          </a:p>
          <a:p>
            <a:pPr lvl="2"/>
            <a:r>
              <a:rPr lang="en-GB" dirty="0" smtClean="0"/>
              <a:t>university to its students</a:t>
            </a:r>
          </a:p>
          <a:p>
            <a:pPr lvl="2"/>
            <a:r>
              <a:rPr lang="en-GB" dirty="0" smtClean="0"/>
              <a:t>public CAs to their clients</a:t>
            </a:r>
          </a:p>
          <a:p>
            <a:endParaRPr lang="en-GB" dirty="0" smtClean="0"/>
          </a:p>
          <a:p>
            <a:r>
              <a:rPr lang="en-GB" dirty="0" smtClean="0"/>
              <a:t>Primary operations</a:t>
            </a:r>
          </a:p>
          <a:p>
            <a:pPr lvl="1"/>
            <a:r>
              <a:rPr lang="en-GB" dirty="0" smtClean="0"/>
              <a:t>certificate issuance</a:t>
            </a:r>
          </a:p>
          <a:p>
            <a:pPr lvl="1"/>
            <a:r>
              <a:rPr lang="en-GB" dirty="0" smtClean="0"/>
              <a:t>certificate renewal</a:t>
            </a:r>
          </a:p>
          <a:p>
            <a:pPr lvl="1"/>
            <a:r>
              <a:rPr lang="en-GB" dirty="0" smtClean="0"/>
              <a:t>certificate revocation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Certificate Authority</a:t>
            </a:r>
            <a:endParaRPr lang="en-GB" dirty="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a timestamp from a PDF file</a:t>
            </a:r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4075" y="2648744"/>
            <a:ext cx="489585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160</a:t>
            </a:fld>
            <a:endParaRPr 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a timestamp from a PDF file</a:t>
            </a:r>
            <a:endParaRPr lang="en-US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752600"/>
            <a:ext cx="547978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161</a:t>
            </a:fld>
            <a:endParaRPr 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a timestamp from a PDF file</a:t>
            </a:r>
            <a:endParaRPr lang="en-US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752600"/>
            <a:ext cx="4760874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162</a:t>
            </a:fld>
            <a:endParaRPr 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Close dialog box and revalidate signature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Verify a timestamp from a PDF file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2133600"/>
            <a:ext cx="5572125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163</a:t>
            </a:fld>
            <a:endParaRPr 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After configuring a time stamp server, every digital signature that will be created will be time stamped.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 and timestamp a PDF file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2819400"/>
            <a:ext cx="5014913" cy="3891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164</a:t>
            </a:fld>
            <a:endParaRPr 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https://freetsa.org/index_en.php</a:t>
            </a:r>
            <a:endParaRPr lang="ro-RO" dirty="0" smtClean="0"/>
          </a:p>
          <a:p>
            <a:endParaRPr lang="ro-RO" dirty="0" smtClean="0"/>
          </a:p>
          <a:p>
            <a:endParaRPr lang="ro-RO" dirty="0" smtClean="0"/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 smtClean="0"/>
              <a:t>Timestamped</a:t>
            </a:r>
            <a:r>
              <a:rPr lang="ro-RO" dirty="0" smtClean="0"/>
              <a:t> URL </a:t>
            </a:r>
            <a:r>
              <a:rPr lang="ro-RO" dirty="0" err="1" smtClean="0"/>
              <a:t>screenshot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048000"/>
            <a:ext cx="7413041" cy="1830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Untitled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3400" y="1447800"/>
            <a:ext cx="8199831" cy="500677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PDF </a:t>
            </a:r>
            <a:r>
              <a:rPr lang="ro-RO" dirty="0" err="1" smtClean="0"/>
              <a:t>signatures</a:t>
            </a:r>
            <a:endParaRPr lang="en-GB"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LDAP for searching certificates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90537" y="1481138"/>
            <a:ext cx="7562926" cy="452596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167</a:t>
            </a:fld>
            <a:endParaRPr 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823111"/>
            <a:ext cx="8229600" cy="384201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Sign Microsoft Office Documents</a:t>
            </a: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5614801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898482"/>
            <a:ext cx="8229600" cy="369127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Sign Microsoft Office Documents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52900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 smtClean="0"/>
              <a:t>Original intent was to certify that a public key really did belong to a given entity</a:t>
            </a:r>
          </a:p>
          <a:p>
            <a:endParaRPr lang="en-GB" altLang="en-US" sz="2400" dirty="0" smtClean="0"/>
          </a:p>
          <a:p>
            <a:endParaRPr lang="en-GB" altLang="en-US" sz="2400" dirty="0" smtClean="0"/>
          </a:p>
          <a:p>
            <a:r>
              <a:rPr lang="en-GB" altLang="en-US" sz="2400" dirty="0" smtClean="0"/>
              <a:t>Role was later expanded to certify all sorts of other things</a:t>
            </a:r>
          </a:p>
          <a:p>
            <a:pPr lvl="1"/>
            <a:r>
              <a:rPr lang="en-GB" altLang="en-US" sz="2000" dirty="0" smtClean="0"/>
              <a:t>Are they a bona fide business?</a:t>
            </a:r>
          </a:p>
          <a:p>
            <a:pPr lvl="1"/>
            <a:r>
              <a:rPr lang="en-GB" altLang="en-US" sz="2000" dirty="0" smtClean="0"/>
              <a:t>Can you trust their web server?</a:t>
            </a:r>
          </a:p>
          <a:p>
            <a:pPr lvl="1"/>
            <a:r>
              <a:rPr lang="en-GB" altLang="en-US" sz="2000" dirty="0" smtClean="0"/>
              <a:t>Can you trust the code they write?</a:t>
            </a:r>
          </a:p>
          <a:p>
            <a:pPr lvl="1"/>
            <a:r>
              <a:rPr lang="en-GB" altLang="en-US" sz="2000" dirty="0" smtClean="0"/>
              <a:t>Is their account in good standing?</a:t>
            </a:r>
          </a:p>
          <a:p>
            <a:pPr lvl="1"/>
            <a:r>
              <a:rPr lang="en-GB" altLang="en-US" sz="2000" dirty="0" smtClean="0"/>
              <a:t>Are they over 18?</a:t>
            </a:r>
            <a:endParaRPr lang="en-US" altLang="en-US" sz="2000" dirty="0" smtClean="0"/>
          </a:p>
          <a:p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Certificate Authority</a:t>
            </a:r>
            <a:endParaRPr lang="en-GB" dirty="0"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893814"/>
            <a:ext cx="8229600" cy="370061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Sign Microsoft Office Documents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03933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2168108"/>
            <a:ext cx="8229600" cy="315202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Sign Microsoft Office Documents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939674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smtClean="0"/>
              <a:t>The same steps apply for:</a:t>
            </a:r>
          </a:p>
          <a:p>
            <a:pPr lvl="1"/>
            <a:r>
              <a:rPr lang="ro-RO" dirty="0" smtClean="0"/>
              <a:t>Microsoft PowerPoint</a:t>
            </a:r>
          </a:p>
          <a:p>
            <a:pPr lvl="1"/>
            <a:r>
              <a:rPr lang="ro-RO" dirty="0" smtClean="0"/>
              <a:t>Microsoft Excel</a:t>
            </a:r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Sign Microsoft Office Documents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0844786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Exercise scenarios:</a:t>
            </a:r>
          </a:p>
          <a:p>
            <a:endParaRPr lang="en-US" b="1" dirty="0" smtClean="0"/>
          </a:p>
          <a:p>
            <a:r>
              <a:rPr lang="en-US" dirty="0" smtClean="0"/>
              <a:t>1. Signing with an expired certificate</a:t>
            </a:r>
          </a:p>
          <a:p>
            <a:endParaRPr lang="en-US" dirty="0" smtClean="0"/>
          </a:p>
          <a:p>
            <a:r>
              <a:rPr lang="en-US" dirty="0" smtClean="0"/>
              <a:t>2. Signing with a revoked certificate</a:t>
            </a:r>
          </a:p>
          <a:p>
            <a:endParaRPr lang="en-US" dirty="0" smtClean="0"/>
          </a:p>
          <a:p>
            <a:r>
              <a:rPr lang="en-US" dirty="0" smtClean="0"/>
              <a:t>3. Signing with a valid certificate</a:t>
            </a:r>
          </a:p>
          <a:p>
            <a:endParaRPr lang="en-US" dirty="0" smtClean="0"/>
          </a:p>
          <a:p>
            <a:r>
              <a:rPr lang="en-US" dirty="0" smtClean="0"/>
              <a:t>4. Verifying signatures obtained from 1, 2 and 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Sign/Verify any kind of file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173</a:t>
            </a:fld>
            <a:endParaRPr 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Exercise scenarios:</a:t>
            </a:r>
          </a:p>
          <a:p>
            <a:endParaRPr lang="en-US" dirty="0" smtClean="0"/>
          </a:p>
          <a:p>
            <a:r>
              <a:rPr lang="en-US" dirty="0" smtClean="0"/>
              <a:t>5. Verifying a signature after the certificate has expired </a:t>
            </a:r>
          </a:p>
          <a:p>
            <a:pPr lvl="1"/>
            <a:r>
              <a:rPr lang="en-US" dirty="0" smtClean="0"/>
              <a:t>certificate was valid at the moment of signing</a:t>
            </a:r>
          </a:p>
          <a:p>
            <a:endParaRPr lang="en-US" dirty="0" smtClean="0"/>
          </a:p>
          <a:p>
            <a:r>
              <a:rPr lang="en-US" dirty="0" smtClean="0"/>
              <a:t>6. Verifying a signature after the certificate was revoked </a:t>
            </a:r>
          </a:p>
          <a:p>
            <a:pPr lvl="1"/>
            <a:r>
              <a:rPr lang="en-US" dirty="0" smtClean="0"/>
              <a:t>certificate was valid at the moment of signing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Sign/Verify any kind of file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174</a:t>
            </a:fld>
            <a:endParaRPr 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7. Signing with a timestamp for the document</a:t>
            </a:r>
          </a:p>
          <a:p>
            <a:endParaRPr lang="en-US" dirty="0" smtClean="0"/>
          </a:p>
          <a:p>
            <a:r>
              <a:rPr lang="en-US" dirty="0" smtClean="0"/>
              <a:t>8. Signing with a timestamp for the signature</a:t>
            </a:r>
          </a:p>
          <a:p>
            <a:endParaRPr lang="en-US" dirty="0" smtClean="0"/>
          </a:p>
          <a:p>
            <a:r>
              <a:rPr lang="en-US" dirty="0" smtClean="0"/>
              <a:t>9. Cosigning a signed file</a:t>
            </a:r>
          </a:p>
          <a:p>
            <a:endParaRPr lang="en-US" dirty="0" smtClean="0"/>
          </a:p>
          <a:p>
            <a:r>
              <a:rPr lang="en-US" dirty="0" smtClean="0"/>
              <a:t>10. Signing with a detached signature</a:t>
            </a:r>
          </a:p>
          <a:p>
            <a:endParaRPr lang="en-US" dirty="0" smtClean="0"/>
          </a:p>
          <a:p>
            <a:r>
              <a:rPr lang="en-US" dirty="0" smtClean="0"/>
              <a:t>11. Signing a PDF file (</a:t>
            </a:r>
            <a:r>
              <a:rPr lang="en-US" dirty="0" err="1" smtClean="0"/>
              <a:t>ProSigner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12. Signing Microsoft Office files: doc</a:t>
            </a:r>
            <a:r>
              <a:rPr lang="ro-RO" dirty="0" smtClean="0"/>
              <a:t>x</a:t>
            </a:r>
            <a:r>
              <a:rPr lang="en-US" dirty="0" smtClean="0"/>
              <a:t>, </a:t>
            </a:r>
            <a:r>
              <a:rPr lang="en-US" dirty="0" err="1" smtClean="0"/>
              <a:t>xls</a:t>
            </a:r>
            <a:r>
              <a:rPr lang="ro-RO" dirty="0" smtClean="0"/>
              <a:t>x</a:t>
            </a:r>
            <a:r>
              <a:rPr lang="en-US" dirty="0" smtClean="0"/>
              <a:t>, </a:t>
            </a:r>
            <a:r>
              <a:rPr lang="en-US" dirty="0" err="1" smtClean="0"/>
              <a:t>ppt</a:t>
            </a:r>
            <a:r>
              <a:rPr lang="ro-RO" dirty="0" smtClean="0"/>
              <a:t>x</a:t>
            </a:r>
            <a:r>
              <a:rPr lang="en-US" dirty="0" smtClean="0"/>
              <a:t> (</a:t>
            </a:r>
            <a:r>
              <a:rPr lang="en-US" dirty="0" err="1" smtClean="0"/>
              <a:t>ProSigner</a:t>
            </a:r>
            <a:r>
              <a:rPr lang="en-US" dirty="0" smtClean="0"/>
              <a:t>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Sign/Verify any kind of file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175</a:t>
            </a:fld>
            <a:endParaRPr 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13. Encrypting a file for a recipient</a:t>
            </a:r>
          </a:p>
          <a:p>
            <a:endParaRPr lang="en-US" dirty="0" smtClean="0"/>
          </a:p>
          <a:p>
            <a:r>
              <a:rPr lang="en-US" dirty="0" smtClean="0"/>
              <a:t>14. Encrypting a file for multiple recipients</a:t>
            </a:r>
          </a:p>
          <a:p>
            <a:endParaRPr lang="en-US" dirty="0" smtClean="0"/>
          </a:p>
          <a:p>
            <a:r>
              <a:rPr lang="en-US" dirty="0" smtClean="0"/>
              <a:t>15. Decrypting a file</a:t>
            </a:r>
          </a:p>
          <a:p>
            <a:endParaRPr lang="en-US" dirty="0" smtClean="0"/>
          </a:p>
          <a:p>
            <a:r>
              <a:rPr lang="en-US" dirty="0" smtClean="0"/>
              <a:t>16. Sign a file, then encrypt it for one or more recipients</a:t>
            </a:r>
          </a:p>
          <a:p>
            <a:endParaRPr lang="en-US" dirty="0" smtClean="0"/>
          </a:p>
          <a:p>
            <a:r>
              <a:rPr lang="en-US" dirty="0" smtClean="0"/>
              <a:t>17. Decrypt an encrypted file, then verify signature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Sign/Verify any kind of file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176</a:t>
            </a:fld>
            <a:endParaRPr 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fr-FR" b="1" dirty="0" smtClean="0"/>
              <a:t>PKCS #7</a:t>
            </a:r>
            <a:r>
              <a:rPr lang="fr-FR" dirty="0" smtClean="0"/>
              <a:t>: </a:t>
            </a:r>
            <a:r>
              <a:rPr lang="fr-FR" dirty="0" err="1" smtClean="0"/>
              <a:t>Cryptographic</a:t>
            </a:r>
            <a:r>
              <a:rPr lang="fr-FR" dirty="0" smtClean="0"/>
              <a:t> Message </a:t>
            </a:r>
            <a:r>
              <a:rPr lang="fr-FR" dirty="0" err="1" smtClean="0"/>
              <a:t>Syntax</a:t>
            </a:r>
            <a:r>
              <a:rPr lang="fr-FR" dirty="0" smtClean="0"/>
              <a:t> Standard</a:t>
            </a:r>
          </a:p>
          <a:p>
            <a:pPr algn="just"/>
            <a:r>
              <a:rPr lang="en-US" dirty="0" smtClean="0">
                <a:hlinkClick r:id="rId2"/>
              </a:rPr>
              <a:t>http://www.rsa.com/rsalabs/node.asp?id=2129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ASN.1 compiler</a:t>
            </a:r>
          </a:p>
          <a:p>
            <a:pPr lvl="1" algn="just"/>
            <a:r>
              <a:rPr lang="en-US" dirty="0" smtClean="0">
                <a:hlinkClick r:id="rId3"/>
              </a:rPr>
              <a:t>https://holtstrom.com/michael/tools/asn1decoder.php</a:t>
            </a:r>
          </a:p>
          <a:p>
            <a:pPr lvl="1" algn="just"/>
            <a:r>
              <a:rPr lang="ro-RO" dirty="0" smtClean="0">
                <a:hlinkClick r:id="rId3"/>
              </a:rPr>
              <a:t>http://phpseclib.sourceforge.net/x509/asn1parse.php</a:t>
            </a:r>
            <a:endParaRPr lang="en-US" dirty="0" smtClean="0"/>
          </a:p>
          <a:p>
            <a:pPr lvl="1" algn="just"/>
            <a:r>
              <a:rPr lang="en-US" dirty="0" smtClean="0">
                <a:hlinkClick r:id="rId4"/>
              </a:rPr>
              <a:t>http://lionet.info/asn1c/asn1c.cgi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Sign/Verify any kind of file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177</a:t>
            </a:fld>
            <a:endParaRPr 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b="1" dirty="0" smtClean="0"/>
              <a:t>DeskSeal</a:t>
            </a:r>
          </a:p>
          <a:p>
            <a:endParaRPr lang="ro-RO" dirty="0" smtClean="0"/>
          </a:p>
          <a:p>
            <a:r>
              <a:rPr lang="en-US" dirty="0" smtClean="0"/>
              <a:t>Attached/Detached Signatures</a:t>
            </a:r>
          </a:p>
          <a:p>
            <a:r>
              <a:rPr lang="en-US" dirty="0" smtClean="0"/>
              <a:t>Time stamp signature</a:t>
            </a:r>
          </a:p>
          <a:p>
            <a:r>
              <a:rPr lang="en-US" dirty="0" smtClean="0"/>
              <a:t>Co signatures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Sign/Verify any kind of file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178</a:t>
            </a:fld>
            <a:endParaRPr 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b="1" dirty="0" smtClean="0"/>
              <a:t>ProSigner</a:t>
            </a:r>
          </a:p>
          <a:p>
            <a:endParaRPr lang="ro-RO" b="1" dirty="0" smtClean="0"/>
          </a:p>
          <a:p>
            <a:r>
              <a:rPr lang="en-US" b="1" dirty="0" smtClean="0"/>
              <a:t>LDAP configuration</a:t>
            </a:r>
          </a:p>
          <a:p>
            <a:pPr lvl="1"/>
            <a:r>
              <a:rPr lang="en-US" dirty="0" smtClean="0"/>
              <a:t>LDAP over SSL</a:t>
            </a:r>
          </a:p>
          <a:p>
            <a:r>
              <a:rPr lang="en-US" b="1" dirty="0" smtClean="0"/>
              <a:t>OCSP configuration</a:t>
            </a:r>
          </a:p>
          <a:p>
            <a:pPr lvl="1"/>
            <a:r>
              <a:rPr lang="en-US" dirty="0" smtClean="0"/>
              <a:t>Signing validation request</a:t>
            </a:r>
          </a:p>
          <a:p>
            <a:pPr lvl="1"/>
            <a:r>
              <a:rPr lang="en-US" dirty="0" smtClean="0"/>
              <a:t>Verify OCSP server response</a:t>
            </a:r>
          </a:p>
          <a:p>
            <a:r>
              <a:rPr lang="en-US" b="1" dirty="0" smtClean="0"/>
              <a:t>PDF signing configuration</a:t>
            </a:r>
          </a:p>
          <a:p>
            <a:pPr lvl="1"/>
            <a:r>
              <a:rPr lang="en-US" dirty="0" smtClean="0"/>
              <a:t>Add a background image to the signature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Sign/Verify any kind of file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179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sz="2400" dirty="0" smtClean="0"/>
              <a:t>Each CA issues certificates to its users community</a:t>
            </a:r>
          </a:p>
          <a:p>
            <a:pPr lvl="1"/>
            <a:endParaRPr lang="en-GB" altLang="en-US" sz="2000" i="1" dirty="0" smtClean="0"/>
          </a:p>
          <a:p>
            <a:pPr lvl="1"/>
            <a:r>
              <a:rPr lang="en-GB" altLang="en-US" sz="2000" i="1" dirty="0" smtClean="0"/>
              <a:t>Root-CA</a:t>
            </a:r>
            <a:r>
              <a:rPr lang="en-GB" altLang="en-US" sz="2000" dirty="0" smtClean="0"/>
              <a:t> is used to establish TRUST between communities </a:t>
            </a:r>
          </a:p>
          <a:p>
            <a:pPr lvl="1"/>
            <a:endParaRPr lang="en-US" altLang="en-US" sz="2000" dirty="0" smtClean="0"/>
          </a:p>
          <a:p>
            <a:pPr lvl="1"/>
            <a:r>
              <a:rPr lang="en-US" altLang="en-US" sz="2000" dirty="0" smtClean="0"/>
              <a:t>Root certificates (self-signed) are installed/configured as </a:t>
            </a:r>
            <a:r>
              <a:rPr lang="en-US" altLang="en-US" sz="2000" b="1" dirty="0" smtClean="0"/>
              <a:t>trusted </a:t>
            </a:r>
            <a:r>
              <a:rPr lang="en-US" altLang="en-US" sz="2000" dirty="0" smtClean="0"/>
              <a:t>points</a:t>
            </a:r>
            <a:endParaRPr lang="en-GB" altLang="en-US" sz="2000" dirty="0" smtClean="0"/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Certificate Authority Hierarchy</a:t>
            </a:r>
            <a:endParaRPr lang="en-GB" dirty="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8016c3ba93bab74d113993ef5ae69e7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1600" y="1447800"/>
            <a:ext cx="6522149" cy="507987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PKCS#7 </a:t>
            </a:r>
            <a:r>
              <a:rPr lang="ro-RO" dirty="0" err="1" smtClean="0"/>
              <a:t>signatures</a:t>
            </a:r>
            <a:endParaRPr lang="en-GB" dirty="0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38400" y="1219200"/>
            <a:ext cx="4443984" cy="547268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PKCS#7 </a:t>
            </a:r>
            <a:r>
              <a:rPr lang="ro-RO" dirty="0" err="1" smtClean="0"/>
              <a:t>signatures</a:t>
            </a:r>
            <a:endParaRPr lang="en-GB" dirty="0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XMLDSig</a:t>
            </a:r>
            <a:r>
              <a:rPr lang="en-US" b="1" dirty="0" smtClean="0"/>
              <a:t> specification</a:t>
            </a:r>
          </a:p>
          <a:p>
            <a:pPr lvl="1"/>
            <a:r>
              <a:rPr lang="en-US" dirty="0" smtClean="0">
                <a:hlinkClick r:id="rId2"/>
              </a:rPr>
              <a:t>http://www.w3.org/TR/xmldsig-core/</a:t>
            </a:r>
            <a:endParaRPr lang="en-US" dirty="0" smtClean="0"/>
          </a:p>
          <a:p>
            <a:pPr lvl="1"/>
            <a:endParaRPr lang="en-US" b="1" dirty="0" smtClean="0"/>
          </a:p>
          <a:p>
            <a:r>
              <a:rPr lang="en-US" b="1" dirty="0" smtClean="0"/>
              <a:t>XML Signer</a:t>
            </a:r>
          </a:p>
          <a:p>
            <a:pPr lvl="1"/>
            <a:r>
              <a:rPr lang="en-US" dirty="0" smtClean="0">
                <a:hlinkClick r:id="rId3"/>
              </a:rPr>
              <a:t>https://www.signfiles.com/xml-signer/</a:t>
            </a:r>
            <a:endParaRPr lang="en-US" dirty="0" smtClean="0"/>
          </a:p>
          <a:p>
            <a:pPr lvl="1"/>
            <a:r>
              <a:rPr lang="en-US" dirty="0" smtClean="0"/>
              <a:t>Signs XML files (XML Signer)</a:t>
            </a:r>
          </a:p>
          <a:p>
            <a:pPr lvl="1"/>
            <a:r>
              <a:rPr lang="en-US" dirty="0" smtClean="0"/>
              <a:t>And verifies XML signatures (XML Signer Viewer)</a:t>
            </a:r>
          </a:p>
          <a:p>
            <a:endParaRPr lang="en-US" dirty="0" smtClean="0"/>
          </a:p>
          <a:p>
            <a:r>
              <a:rPr lang="en-US" dirty="0" smtClean="0"/>
              <a:t>Sample XML file to sign</a:t>
            </a:r>
          </a:p>
          <a:p>
            <a:pPr lvl="1"/>
            <a:r>
              <a:rPr lang="en-US" dirty="0" smtClean="0">
                <a:hlinkClick r:id="rId4"/>
              </a:rPr>
              <a:t>https://www.w3schools.com/xml/note.xml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Sign/verify XML files (</a:t>
            </a:r>
            <a:r>
              <a:rPr lang="en-US" dirty="0" err="1" smtClean="0"/>
              <a:t>XMLDSig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182</a:t>
            </a:fld>
            <a:endParaRPr 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>
              <a:hlinkClick r:id="rId2"/>
            </a:endParaRPr>
          </a:p>
          <a:p>
            <a:pPr>
              <a:buNone/>
            </a:pPr>
            <a:endParaRPr lang="en-US" dirty="0" smtClean="0">
              <a:hlinkClick r:id="rId2"/>
            </a:endParaRPr>
          </a:p>
          <a:p>
            <a:pPr>
              <a:buNone/>
            </a:pPr>
            <a:endParaRPr lang="en-US" dirty="0" smtClean="0">
              <a:hlinkClick r:id="rId2"/>
            </a:endParaRPr>
          </a:p>
          <a:p>
            <a:pPr>
              <a:buNone/>
            </a:pPr>
            <a:endParaRPr lang="en-US" dirty="0" smtClean="0">
              <a:hlinkClick r:id="rId2"/>
            </a:endParaRPr>
          </a:p>
          <a:p>
            <a:pPr>
              <a:buNone/>
            </a:pPr>
            <a:endParaRPr lang="en-US" dirty="0" smtClean="0">
              <a:hlinkClick r:id="rId2"/>
            </a:endParaRPr>
          </a:p>
          <a:p>
            <a:pPr>
              <a:buNone/>
            </a:pPr>
            <a:endParaRPr lang="en-US" dirty="0" smtClean="0">
              <a:hlinkClick r:id="rId2"/>
            </a:endParaRPr>
          </a:p>
          <a:p>
            <a:pPr>
              <a:buNone/>
            </a:pPr>
            <a:r>
              <a:rPr lang="en-US" dirty="0" smtClean="0">
                <a:hlinkClick r:id="rId2"/>
              </a:rPr>
              <a:t>https://www.xml.com/pub/a/2001/08/08/xmldsig.html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Sign/verify XML files (</a:t>
            </a:r>
            <a:r>
              <a:rPr lang="en-US" dirty="0" err="1" smtClean="0"/>
              <a:t>XMLDSig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26" name="Picture 2" descr="https://www.xml.com/pub/a/2001/08/08/graphics/graphi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066800"/>
            <a:ext cx="5715000" cy="4292600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183</a:t>
            </a:fld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Determine which resources are to be signed</a:t>
            </a:r>
          </a:p>
          <a:p>
            <a:pPr lvl="1"/>
            <a:r>
              <a:rPr lang="en-US" dirty="0" smtClean="0"/>
              <a:t>will take the form of identifying the resources through a Uniform Resource Identifier (URI)</a:t>
            </a:r>
            <a:endParaRPr lang="en-US" b="1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Sign/verify XML files (</a:t>
            </a:r>
            <a:r>
              <a:rPr lang="en-US" dirty="0" err="1" smtClean="0"/>
              <a:t>XMLDSig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184</a:t>
            </a:fld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Calculate the digest of each resource</a:t>
            </a:r>
          </a:p>
          <a:p>
            <a:pPr lvl="1"/>
            <a:r>
              <a:rPr lang="en-US" dirty="0" smtClean="0"/>
              <a:t>each referenced resource is specified through </a:t>
            </a:r>
          </a:p>
          <a:p>
            <a:pPr lvl="2"/>
            <a:r>
              <a:rPr lang="en-US" dirty="0" smtClean="0"/>
              <a:t>a </a:t>
            </a:r>
            <a:r>
              <a:rPr lang="en-US" b="1" dirty="0" smtClean="0"/>
              <a:t>&lt;Reference&gt;</a:t>
            </a:r>
            <a:r>
              <a:rPr lang="en-US" dirty="0" smtClean="0"/>
              <a:t> element </a:t>
            </a:r>
          </a:p>
          <a:p>
            <a:pPr lvl="2"/>
            <a:r>
              <a:rPr lang="en-US" dirty="0" smtClean="0"/>
              <a:t>and its digest </a:t>
            </a:r>
          </a:p>
          <a:p>
            <a:pPr lvl="3"/>
            <a:r>
              <a:rPr lang="en-US" dirty="0" smtClean="0"/>
              <a:t>(calculated on the identified resource and not the &lt;Reference&gt; element itself) </a:t>
            </a:r>
          </a:p>
          <a:p>
            <a:pPr lvl="3"/>
            <a:r>
              <a:rPr lang="en-US" dirty="0" smtClean="0"/>
              <a:t>placed in a </a:t>
            </a:r>
            <a:r>
              <a:rPr lang="en-US" b="1" dirty="0" smtClean="0"/>
              <a:t>&lt;</a:t>
            </a:r>
            <a:r>
              <a:rPr lang="en-US" b="1" dirty="0" err="1" smtClean="0"/>
              <a:t>DigestValue</a:t>
            </a:r>
            <a:r>
              <a:rPr lang="en-US" b="1" dirty="0" smtClean="0"/>
              <a:t>&gt;</a:t>
            </a:r>
            <a:r>
              <a:rPr lang="en-US" dirty="0" smtClean="0"/>
              <a:t> child element like </a:t>
            </a:r>
          </a:p>
          <a:p>
            <a:pPr lvl="1"/>
            <a:endParaRPr lang="en-US" dirty="0" smtClean="0"/>
          </a:p>
          <a:p>
            <a:pPr lvl="1"/>
            <a:r>
              <a:rPr lang="en-US" u="sng" dirty="0" smtClean="0"/>
              <a:t>If reference URI is “” it refers the content of the current XML document</a:t>
            </a:r>
          </a:p>
          <a:p>
            <a:pPr lvl="1"/>
            <a:endParaRPr lang="en-US" u="sng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&lt;</a:t>
            </a:r>
            <a:r>
              <a:rPr lang="en-US" b="1" dirty="0" err="1" smtClean="0"/>
              <a:t>DigestMethod</a:t>
            </a:r>
            <a:r>
              <a:rPr lang="en-US" b="1" dirty="0" smtClean="0"/>
              <a:t>&gt;</a:t>
            </a:r>
            <a:r>
              <a:rPr lang="en-US" dirty="0" smtClean="0"/>
              <a:t> element identifies the algorithm used to calculate the digest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Sign/verify XML files (</a:t>
            </a:r>
            <a:r>
              <a:rPr lang="en-US" dirty="0" err="1" smtClean="0"/>
              <a:t>XMLDSig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185</a:t>
            </a:fld>
            <a:endParaRPr 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Collect the Reference elements</a:t>
            </a:r>
            <a:endParaRPr lang="en-US" dirty="0" smtClean="0"/>
          </a:p>
          <a:p>
            <a:pPr lvl="1"/>
            <a:r>
              <a:rPr lang="en-US" dirty="0" smtClean="0"/>
              <a:t>Collect the </a:t>
            </a:r>
            <a:r>
              <a:rPr lang="en-US" b="1" dirty="0" smtClean="0"/>
              <a:t>&lt;Reference&gt; </a:t>
            </a:r>
            <a:r>
              <a:rPr lang="en-US" dirty="0" smtClean="0"/>
              <a:t>elements (with their associated digests) within a </a:t>
            </a:r>
            <a:r>
              <a:rPr lang="en-US" b="1" dirty="0" smtClean="0"/>
              <a:t>&lt;</a:t>
            </a:r>
            <a:r>
              <a:rPr lang="en-US" b="1" dirty="0" err="1" smtClean="0"/>
              <a:t>SignedInfo</a:t>
            </a:r>
            <a:r>
              <a:rPr lang="en-US" b="1" dirty="0" smtClean="0"/>
              <a:t>&gt; </a:t>
            </a:r>
            <a:r>
              <a:rPr lang="en-US" dirty="0" smtClean="0"/>
              <a:t>element like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&lt;</a:t>
            </a:r>
            <a:r>
              <a:rPr lang="en-US" b="1" dirty="0" err="1" smtClean="0"/>
              <a:t>CanonicalizationMethod</a:t>
            </a:r>
            <a:r>
              <a:rPr lang="en-US" b="1" dirty="0" smtClean="0"/>
              <a:t>&gt;</a:t>
            </a:r>
            <a:r>
              <a:rPr lang="en-US" dirty="0" smtClean="0"/>
              <a:t> element indicates the algorithm was used to canonize the &lt;</a:t>
            </a:r>
            <a:r>
              <a:rPr lang="en-US" dirty="0" err="1" smtClean="0"/>
              <a:t>SignedInfo</a:t>
            </a:r>
            <a:r>
              <a:rPr lang="en-US" dirty="0" smtClean="0"/>
              <a:t>&gt; element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Different data streams with the same XML information set may have different textual representations, e.g. differing as to whitespace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Sign/verify XML files (</a:t>
            </a:r>
            <a:r>
              <a:rPr lang="en-US" dirty="0" err="1" smtClean="0"/>
              <a:t>XMLDSig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186</a:t>
            </a:fld>
            <a:endParaRPr 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Collect the Reference elements</a:t>
            </a:r>
            <a:endParaRPr lang="en-US" dirty="0" smtClean="0"/>
          </a:p>
          <a:p>
            <a:pPr lvl="1"/>
            <a:r>
              <a:rPr lang="en-US" dirty="0" smtClean="0"/>
              <a:t>To help prevent inaccurate verification results, XML information sets </a:t>
            </a:r>
            <a:r>
              <a:rPr lang="en-US" b="1" dirty="0" smtClean="0"/>
              <a:t>must first be canonized </a:t>
            </a:r>
            <a:r>
              <a:rPr lang="en-US" dirty="0" smtClean="0"/>
              <a:t>before extracting their bit representation for signature processing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b="1" dirty="0" smtClean="0"/>
              <a:t>&lt;</a:t>
            </a:r>
            <a:r>
              <a:rPr lang="en-US" b="1" dirty="0" err="1" smtClean="0"/>
              <a:t>SignatureMethod</a:t>
            </a:r>
            <a:r>
              <a:rPr lang="en-US" b="1" dirty="0" smtClean="0"/>
              <a:t>&gt; </a:t>
            </a:r>
            <a:r>
              <a:rPr lang="en-US" dirty="0" smtClean="0"/>
              <a:t>element identifies the algorithm used to produce the signature value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Sign/verify XML files (</a:t>
            </a:r>
            <a:r>
              <a:rPr lang="en-US" dirty="0" err="1" smtClean="0"/>
              <a:t>XMLDSig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187</a:t>
            </a:fld>
            <a:endParaRPr 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Signing</a:t>
            </a:r>
          </a:p>
          <a:p>
            <a:pPr lvl="1"/>
            <a:r>
              <a:rPr lang="en-US" dirty="0" smtClean="0"/>
              <a:t>Calculate the digest of the </a:t>
            </a:r>
            <a:r>
              <a:rPr lang="en-US" b="1" dirty="0" smtClean="0"/>
              <a:t>&lt;</a:t>
            </a:r>
            <a:r>
              <a:rPr lang="en-US" b="1" dirty="0" err="1" smtClean="0"/>
              <a:t>SignedInfo</a:t>
            </a:r>
            <a:r>
              <a:rPr lang="en-US" b="1" dirty="0" smtClean="0"/>
              <a:t>&gt; </a:t>
            </a:r>
            <a:r>
              <a:rPr lang="en-US" dirty="0" smtClean="0"/>
              <a:t>element, sign that digest and put the signature value in a </a:t>
            </a:r>
            <a:r>
              <a:rPr lang="en-US" b="1" dirty="0" smtClean="0"/>
              <a:t>&lt;</a:t>
            </a:r>
            <a:r>
              <a:rPr lang="en-US" b="1" dirty="0" err="1" smtClean="0"/>
              <a:t>SignatureValue</a:t>
            </a:r>
            <a:r>
              <a:rPr lang="en-US" b="1" dirty="0" smtClean="0"/>
              <a:t>&gt; </a:t>
            </a:r>
            <a:r>
              <a:rPr lang="en-US" dirty="0" smtClean="0"/>
              <a:t>element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Add key information</a:t>
            </a:r>
          </a:p>
          <a:p>
            <a:pPr lvl="1"/>
            <a:r>
              <a:rPr lang="en-US" dirty="0" smtClean="0"/>
              <a:t>If keying information is to be included, it will be placed in a </a:t>
            </a:r>
            <a:r>
              <a:rPr lang="en-US" b="1" dirty="0" smtClean="0"/>
              <a:t>&lt;</a:t>
            </a:r>
            <a:r>
              <a:rPr lang="en-US" b="1" dirty="0" err="1" smtClean="0"/>
              <a:t>KeyInfo</a:t>
            </a:r>
            <a:r>
              <a:rPr lang="en-US" b="1" dirty="0" smtClean="0"/>
              <a:t>&gt; </a:t>
            </a:r>
            <a:r>
              <a:rPr lang="en-US" dirty="0" smtClean="0"/>
              <a:t>element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Here the keying information contains the X.509 certificate for the sender, which would include the public key needed for signature verification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Sign/verify XML files (</a:t>
            </a:r>
            <a:r>
              <a:rPr lang="en-US" dirty="0" err="1" smtClean="0"/>
              <a:t>XMLDSig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188</a:t>
            </a:fld>
            <a:endParaRPr 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Enclose in a Signature element</a:t>
            </a:r>
          </a:p>
          <a:p>
            <a:pPr lvl="1"/>
            <a:r>
              <a:rPr lang="en-US" dirty="0" smtClean="0"/>
              <a:t>Place the </a:t>
            </a:r>
          </a:p>
          <a:p>
            <a:pPr lvl="2"/>
            <a:r>
              <a:rPr lang="en-US" b="1" dirty="0" smtClean="0"/>
              <a:t>&lt;</a:t>
            </a:r>
            <a:r>
              <a:rPr lang="en-US" b="1" dirty="0" err="1" smtClean="0"/>
              <a:t>SignedInfo</a:t>
            </a:r>
            <a:r>
              <a:rPr lang="en-US" b="1" dirty="0" smtClean="0"/>
              <a:t>&gt;</a:t>
            </a:r>
            <a:endParaRPr lang="en-US" dirty="0" smtClean="0"/>
          </a:p>
          <a:p>
            <a:pPr lvl="2"/>
            <a:r>
              <a:rPr lang="en-US" b="1" dirty="0" smtClean="0"/>
              <a:t>&lt;</a:t>
            </a:r>
            <a:r>
              <a:rPr lang="en-US" b="1" dirty="0" err="1" smtClean="0"/>
              <a:t>SignatureValue</a:t>
            </a:r>
            <a:r>
              <a:rPr lang="en-US" b="1" dirty="0" smtClean="0"/>
              <a:t>&gt;</a:t>
            </a:r>
            <a:r>
              <a:rPr lang="en-US" dirty="0" smtClean="0"/>
              <a:t>,</a:t>
            </a:r>
          </a:p>
          <a:p>
            <a:pPr lvl="2"/>
            <a:r>
              <a:rPr lang="en-US" b="1" dirty="0" smtClean="0"/>
              <a:t>&lt;</a:t>
            </a:r>
            <a:r>
              <a:rPr lang="en-US" b="1" dirty="0" err="1" smtClean="0"/>
              <a:t>KeyInfo</a:t>
            </a:r>
            <a:r>
              <a:rPr lang="en-US" b="1" dirty="0" smtClean="0"/>
              <a:t>&gt;</a:t>
            </a:r>
            <a:endParaRPr lang="en-US" dirty="0" smtClean="0"/>
          </a:p>
          <a:p>
            <a:pPr lvl="1"/>
            <a:r>
              <a:rPr lang="en-US" dirty="0" smtClean="0"/>
              <a:t>into a </a:t>
            </a:r>
            <a:r>
              <a:rPr lang="en-US" b="1" dirty="0" smtClean="0"/>
              <a:t>&lt;Signature&gt; </a:t>
            </a:r>
            <a:r>
              <a:rPr lang="en-US" dirty="0" smtClean="0"/>
              <a:t>element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&lt;Signature&gt; element comprises the XML signature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Sign/verify XML files (</a:t>
            </a:r>
            <a:r>
              <a:rPr lang="en-US" dirty="0" err="1" smtClean="0"/>
              <a:t>XMLDSig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189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Certificate Authority Hierarchy</a:t>
            </a:r>
            <a:endParaRPr lang="en-GB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905000"/>
            <a:ext cx="6752387" cy="3715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err="1" smtClean="0"/>
              <a:t>What</a:t>
            </a:r>
            <a:r>
              <a:rPr lang="ro-RO" dirty="0" smtClean="0"/>
              <a:t> </a:t>
            </a:r>
            <a:r>
              <a:rPr lang="ro-RO" dirty="0" err="1" smtClean="0"/>
              <a:t>is</a:t>
            </a:r>
            <a:r>
              <a:rPr lang="ro-RO" dirty="0" smtClean="0"/>
              <a:t> </a:t>
            </a:r>
            <a:r>
              <a:rPr lang="ro-RO" dirty="0" err="1" smtClean="0"/>
              <a:t>the</a:t>
            </a:r>
            <a:r>
              <a:rPr lang="ro-RO" dirty="0" smtClean="0"/>
              <a:t> problem?</a:t>
            </a:r>
          </a:p>
          <a:p>
            <a:endParaRPr lang="ro-RO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ro-RO" dirty="0" err="1" smtClean="0"/>
              <a:t>Exercises</a:t>
            </a:r>
            <a:r>
              <a:rPr lang="ro-RO" dirty="0" smtClean="0"/>
              <a:t> </a:t>
            </a:r>
            <a:r>
              <a:rPr lang="ro-RO" dirty="0" err="1" smtClean="0"/>
              <a:t>using</a:t>
            </a:r>
            <a:r>
              <a:rPr lang="ro-RO" dirty="0" smtClean="0"/>
              <a:t> Adobe Acrobat Reader DC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 smtClean="0"/>
              <a:t>Signature</a:t>
            </a:r>
            <a:r>
              <a:rPr lang="ro-RO" dirty="0" smtClean="0"/>
              <a:t> </a:t>
            </a:r>
            <a:r>
              <a:rPr lang="ro-RO" dirty="0" err="1" smtClean="0"/>
              <a:t>expiration</a:t>
            </a:r>
            <a:endParaRPr lang="en-GB" dirty="0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i="1" dirty="0" smtClean="0"/>
              <a:t>User A</a:t>
            </a:r>
            <a:r>
              <a:rPr lang="en-US" altLang="en-US" sz="2400" dirty="0" smtClean="0"/>
              <a:t> </a:t>
            </a:r>
          </a:p>
          <a:p>
            <a:pPr lvl="1"/>
            <a:r>
              <a:rPr lang="en-US" altLang="en-US" sz="2400" dirty="0" smtClean="0"/>
              <a:t>signs his document using a signature scheme</a:t>
            </a:r>
          </a:p>
          <a:p>
            <a:pPr lvl="1"/>
            <a:r>
              <a:rPr lang="en-US" altLang="en-US" sz="2400" dirty="0" smtClean="0"/>
              <a:t>applies to a TSA to get a timestamp on the signature</a:t>
            </a:r>
          </a:p>
          <a:p>
            <a:endParaRPr lang="en-US" altLang="en-US" sz="2400" i="1" dirty="0" smtClean="0"/>
          </a:p>
          <a:p>
            <a:r>
              <a:rPr lang="en-US" altLang="en-US" sz="2400" i="1" dirty="0" smtClean="0"/>
              <a:t>User B</a:t>
            </a:r>
            <a:r>
              <a:rPr lang="en-US" altLang="en-US" sz="2400" dirty="0" smtClean="0"/>
              <a:t> can do the </a:t>
            </a:r>
            <a:r>
              <a:rPr lang="en-US" altLang="en-US" sz="2400" i="1" dirty="0" smtClean="0"/>
              <a:t>User A</a:t>
            </a:r>
            <a:r>
              <a:rPr lang="en-US" altLang="en-US" sz="2400" dirty="0" smtClean="0"/>
              <a:t>’s signature validation </a:t>
            </a:r>
          </a:p>
          <a:p>
            <a:pPr lvl="1"/>
            <a:r>
              <a:rPr lang="en-US" altLang="en-US" sz="2000" dirty="0" smtClean="0"/>
              <a:t>this involves validation of the </a:t>
            </a:r>
            <a:r>
              <a:rPr lang="en-US" altLang="en-US" sz="2000" i="1" dirty="0" smtClean="0"/>
              <a:t>User A</a:t>
            </a:r>
            <a:r>
              <a:rPr lang="en-US" altLang="en-US" sz="2000" dirty="0" smtClean="0"/>
              <a:t>’s certificate</a:t>
            </a:r>
          </a:p>
          <a:p>
            <a:r>
              <a:rPr lang="en-US" altLang="en-US" sz="2400" dirty="0" smtClean="0"/>
              <a:t>many years later when the certificate of </a:t>
            </a:r>
            <a:r>
              <a:rPr lang="en-US" altLang="en-US" sz="2400" i="1" dirty="0" smtClean="0"/>
              <a:t>User A </a:t>
            </a:r>
            <a:r>
              <a:rPr lang="en-US" altLang="en-US" sz="2400" dirty="0" smtClean="0"/>
              <a:t>can be already expired or revoked</a:t>
            </a:r>
          </a:p>
          <a:p>
            <a:endParaRPr lang="en-US" alt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 smtClean="0"/>
              <a:t>Signature</a:t>
            </a:r>
            <a:r>
              <a:rPr lang="ro-RO" dirty="0" smtClean="0"/>
              <a:t> </a:t>
            </a:r>
            <a:r>
              <a:rPr lang="ro-RO" dirty="0" err="1" smtClean="0"/>
              <a:t>expiration</a:t>
            </a:r>
            <a:endParaRPr lang="en-GB" dirty="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smtClean="0"/>
              <a:t>The validation decision are based on the timestamp applied on the signature</a:t>
            </a:r>
          </a:p>
          <a:p>
            <a:pPr lvl="1"/>
            <a:r>
              <a:rPr lang="en-US" altLang="en-US" sz="2400" dirty="0" smtClean="0"/>
              <a:t>The signature was made before the timestamp </a:t>
            </a:r>
          </a:p>
          <a:p>
            <a:pPr lvl="1"/>
            <a:r>
              <a:rPr lang="en-US" altLang="en-US" sz="2400" dirty="0" smtClean="0"/>
              <a:t>The applied timestamp is considered the signing-time</a:t>
            </a:r>
          </a:p>
          <a:p>
            <a:endParaRPr lang="en-US" altLang="en-US" sz="2400" dirty="0" smtClean="0"/>
          </a:p>
          <a:p>
            <a:r>
              <a:rPr lang="en-US" altLang="en-US" sz="2400" dirty="0" smtClean="0"/>
              <a:t>Without the timestamp, the </a:t>
            </a:r>
            <a:r>
              <a:rPr lang="en-US" altLang="en-US" sz="2400" i="1" dirty="0" smtClean="0"/>
              <a:t>User B</a:t>
            </a:r>
            <a:r>
              <a:rPr lang="en-US" altLang="en-US" sz="2400" dirty="0" smtClean="0"/>
              <a:t> can not be sure about the status of the User A’s certificate at the </a:t>
            </a:r>
            <a:r>
              <a:rPr lang="en-US" altLang="en-US" sz="2400" i="1" dirty="0" smtClean="0"/>
              <a:t>signing-time</a:t>
            </a:r>
          </a:p>
          <a:p>
            <a:endParaRPr lang="en-US" altLang="en-US" sz="24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 smtClean="0"/>
              <a:t>Signature</a:t>
            </a:r>
            <a:r>
              <a:rPr lang="ro-RO" dirty="0" smtClean="0"/>
              <a:t> </a:t>
            </a:r>
            <a:r>
              <a:rPr lang="ro-RO" dirty="0" err="1" smtClean="0"/>
              <a:t>expiration</a:t>
            </a:r>
            <a:endParaRPr lang="en-GB" dirty="0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CAdES</a:t>
            </a:r>
            <a:endParaRPr lang="en-US" dirty="0" smtClean="0"/>
          </a:p>
          <a:p>
            <a:r>
              <a:rPr lang="en-US" dirty="0">
                <a:hlinkClick r:id="rId2"/>
              </a:rPr>
              <a:t>http://www.etsi.org/deliver/etsi_ts/101700_101799/101733</a:t>
            </a:r>
            <a:r>
              <a:rPr lang="en-US" dirty="0" smtClean="0">
                <a:hlinkClick r:id="rId2"/>
              </a:rPr>
              <a:t>/</a:t>
            </a:r>
            <a:endParaRPr lang="ro-RO" dirty="0" smtClean="0"/>
          </a:p>
          <a:p>
            <a:endParaRPr lang="ro-RO" dirty="0" smtClean="0"/>
          </a:p>
          <a:p>
            <a:r>
              <a:rPr lang="en-US" dirty="0" err="1" smtClean="0"/>
              <a:t>PAdES</a:t>
            </a:r>
            <a:endParaRPr lang="ro-RO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www.etsi.org/deliver/etsi_ts/102700_102799/10277801/01.01.01_60/ts_10277801v010101p.pdf</a:t>
            </a:r>
            <a:endParaRPr lang="ro-RO" dirty="0" smtClean="0"/>
          </a:p>
          <a:p>
            <a:endParaRPr lang="en-US" dirty="0" smtClean="0"/>
          </a:p>
          <a:p>
            <a:r>
              <a:rPr lang="en-US" dirty="0" err="1"/>
              <a:t>XAdES</a:t>
            </a:r>
            <a:endParaRPr lang="en-US" dirty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portal.etsi.org/webapp/WorkProgram/Report_WorkItem.asp?WKI_ID=28064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Electronic Signatures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2558899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Validation material</a:t>
            </a:r>
          </a:p>
          <a:p>
            <a:pPr lvl="1"/>
            <a:r>
              <a:rPr lang="en-GB" dirty="0" smtClean="0"/>
              <a:t>is needed to validate the signature</a:t>
            </a:r>
          </a:p>
          <a:p>
            <a:pPr lvl="2"/>
            <a:r>
              <a:rPr lang="en-GB" dirty="0" smtClean="0"/>
              <a:t>certificates </a:t>
            </a:r>
          </a:p>
          <a:p>
            <a:pPr lvl="2"/>
            <a:r>
              <a:rPr lang="en-GB" dirty="0" smtClean="0"/>
              <a:t>and revocation information </a:t>
            </a:r>
          </a:p>
          <a:p>
            <a:pPr lvl="3"/>
            <a:r>
              <a:rPr lang="en-GB" dirty="0" smtClean="0"/>
              <a:t>OCSP responses </a:t>
            </a:r>
          </a:p>
          <a:p>
            <a:pPr lvl="3"/>
            <a:r>
              <a:rPr lang="en-GB" dirty="0" smtClean="0"/>
              <a:t>and/or CRLs</a:t>
            </a:r>
          </a:p>
          <a:p>
            <a:pPr lvl="1"/>
            <a:r>
              <a:rPr lang="en-GB" dirty="0" smtClean="0"/>
              <a:t>is included in the signature</a:t>
            </a:r>
            <a:endParaRPr lang="ro-RO" dirty="0" smtClean="0"/>
          </a:p>
          <a:p>
            <a:endParaRPr lang="en-GB" dirty="0" smtClean="0"/>
          </a:p>
          <a:p>
            <a:r>
              <a:rPr lang="en-GB" dirty="0" smtClean="0"/>
              <a:t>This signature allows the validation as long as there are no technology changes </a:t>
            </a:r>
          </a:p>
          <a:p>
            <a:pPr>
              <a:buNone/>
            </a:pPr>
            <a:r>
              <a:rPr lang="en-GB" dirty="0" smtClean="0"/>
              <a:t>	(e.g. algorithms becomes weak)</a:t>
            </a:r>
            <a:endParaRPr lang="fr-FR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Signatures with Long-Term Validation Material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194</a:t>
            </a:fld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Examples</a:t>
            </a:r>
            <a:r>
              <a:rPr lang="fr-FR" dirty="0" smtClean="0"/>
              <a:t>:</a:t>
            </a:r>
          </a:p>
          <a:p>
            <a:pPr lvl="1"/>
            <a:r>
              <a:rPr lang="fr-FR" dirty="0" err="1" smtClean="0"/>
              <a:t>CAdES</a:t>
            </a:r>
            <a:r>
              <a:rPr lang="fr-FR" dirty="0" smtClean="0"/>
              <a:t>-B-LT </a:t>
            </a:r>
            <a:r>
              <a:rPr lang="en-GB" dirty="0" smtClean="0"/>
              <a:t>[i.11]</a:t>
            </a:r>
            <a:r>
              <a:rPr lang="fr-FR" dirty="0" smtClean="0"/>
              <a:t>, </a:t>
            </a:r>
          </a:p>
          <a:p>
            <a:pPr lvl="1"/>
            <a:r>
              <a:rPr lang="fr-FR" dirty="0" err="1" smtClean="0"/>
              <a:t>XAdES</a:t>
            </a:r>
            <a:r>
              <a:rPr lang="fr-FR" dirty="0" smtClean="0"/>
              <a:t>-B-LT </a:t>
            </a:r>
            <a:r>
              <a:rPr lang="en-GB" dirty="0" smtClean="0"/>
              <a:t>[i.14]</a:t>
            </a:r>
            <a:r>
              <a:rPr lang="fr-FR" dirty="0" smtClean="0"/>
              <a:t>, </a:t>
            </a:r>
          </a:p>
          <a:p>
            <a:pPr lvl="1"/>
            <a:r>
              <a:rPr lang="fr-FR" dirty="0" err="1" smtClean="0"/>
              <a:t>PAdES</a:t>
            </a:r>
            <a:r>
              <a:rPr lang="fr-FR" dirty="0" smtClean="0"/>
              <a:t>-B-LT [i.16]</a:t>
            </a:r>
            <a:endParaRPr lang="ro-RO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Signatures with Long-Term Validation Material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195</a:t>
            </a:fld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Re-compute</a:t>
            </a:r>
          </a:p>
          <a:p>
            <a:pPr lvl="1"/>
            <a:r>
              <a:rPr lang="en-GB" dirty="0" smtClean="0"/>
              <a:t>the hash of the originally signed document </a:t>
            </a:r>
          </a:p>
          <a:p>
            <a:pPr lvl="1"/>
            <a:r>
              <a:rPr lang="en-GB" dirty="0" smtClean="0"/>
              <a:t>and the signed attributes </a:t>
            </a:r>
          </a:p>
          <a:p>
            <a:r>
              <a:rPr lang="en-GB" dirty="0" smtClean="0"/>
              <a:t>with a specific hash algorithm </a:t>
            </a:r>
          </a:p>
          <a:p>
            <a:endParaRPr lang="en-GB" dirty="0" smtClean="0"/>
          </a:p>
          <a:p>
            <a:r>
              <a:rPr lang="en-GB" dirty="0" smtClean="0"/>
              <a:t>Protect</a:t>
            </a:r>
          </a:p>
          <a:p>
            <a:pPr lvl="1"/>
            <a:r>
              <a:rPr lang="en-GB" dirty="0" smtClean="0"/>
              <a:t>re-computed values</a:t>
            </a:r>
          </a:p>
          <a:p>
            <a:pPr lvl="1"/>
            <a:r>
              <a:rPr lang="en-GB" dirty="0" smtClean="0"/>
              <a:t>and previously added validation material and timestamps </a:t>
            </a:r>
          </a:p>
          <a:p>
            <a:r>
              <a:rPr lang="en-GB" dirty="0" smtClean="0"/>
              <a:t>with a new timestamp</a:t>
            </a:r>
          </a:p>
          <a:p>
            <a:endParaRPr lang="en-GB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 smtClean="0"/>
              <a:t>Signatures providing Long Term Availability and Integrity of Validation Material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196</a:t>
            </a:fld>
            <a:endParaRPr 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The original signature can be validated as long as:</a:t>
            </a:r>
          </a:p>
          <a:p>
            <a:pPr lvl="1"/>
            <a:r>
              <a:rPr lang="en-GB" dirty="0" smtClean="0"/>
              <a:t>the latest added timestamp can be validated </a:t>
            </a:r>
          </a:p>
          <a:p>
            <a:pPr lvl="1"/>
            <a:r>
              <a:rPr lang="en-GB" dirty="0" smtClean="0"/>
              <a:t>and the latest used hash-algorithm is still trustworthy</a:t>
            </a:r>
          </a:p>
          <a:p>
            <a:endParaRPr lang="ro-RO" dirty="0" smtClean="0"/>
          </a:p>
          <a:p>
            <a:r>
              <a:rPr lang="fr-FR" dirty="0" err="1" smtClean="0"/>
              <a:t>Examples</a:t>
            </a:r>
            <a:r>
              <a:rPr lang="fr-FR" dirty="0" smtClean="0"/>
              <a:t>:          </a:t>
            </a:r>
          </a:p>
          <a:p>
            <a:pPr lvl="1"/>
            <a:r>
              <a:rPr lang="fr-FR" dirty="0" err="1" smtClean="0"/>
              <a:t>CAdES</a:t>
            </a:r>
            <a:r>
              <a:rPr lang="fr-FR" dirty="0" smtClean="0"/>
              <a:t>-B-LTA </a:t>
            </a:r>
            <a:r>
              <a:rPr lang="en-GB" dirty="0" smtClean="0"/>
              <a:t>[i.11]</a:t>
            </a:r>
            <a:r>
              <a:rPr lang="fr-FR" dirty="0" smtClean="0"/>
              <a:t>, </a:t>
            </a:r>
            <a:r>
              <a:rPr lang="fr-FR" dirty="0" err="1" smtClean="0"/>
              <a:t>CAdES</a:t>
            </a:r>
            <a:r>
              <a:rPr lang="fr-FR" dirty="0" smtClean="0"/>
              <a:t>-E-A </a:t>
            </a:r>
            <a:r>
              <a:rPr lang="en-GB" dirty="0" smtClean="0"/>
              <a:t>[i.12]</a:t>
            </a:r>
            <a:r>
              <a:rPr lang="fr-FR" dirty="0" smtClean="0"/>
              <a:t>, </a:t>
            </a:r>
          </a:p>
          <a:p>
            <a:pPr lvl="1"/>
            <a:r>
              <a:rPr lang="fr-FR" dirty="0" err="1" smtClean="0"/>
              <a:t>XAdES</a:t>
            </a:r>
            <a:r>
              <a:rPr lang="fr-FR" dirty="0" smtClean="0"/>
              <a:t>-B-LTA </a:t>
            </a:r>
            <a:r>
              <a:rPr lang="en-GB" dirty="0" smtClean="0"/>
              <a:t>[i.14]</a:t>
            </a:r>
            <a:r>
              <a:rPr lang="fr-FR" dirty="0" smtClean="0"/>
              <a:t>, </a:t>
            </a:r>
            <a:r>
              <a:rPr lang="fr-FR" dirty="0" err="1" smtClean="0"/>
              <a:t>XAdES</a:t>
            </a:r>
            <a:r>
              <a:rPr lang="fr-FR" dirty="0" smtClean="0"/>
              <a:t>-E-A [i.15], </a:t>
            </a:r>
          </a:p>
          <a:p>
            <a:pPr lvl="1"/>
            <a:r>
              <a:rPr lang="fr-FR" dirty="0" err="1" smtClean="0"/>
              <a:t>PAdES</a:t>
            </a:r>
            <a:r>
              <a:rPr lang="fr-FR" dirty="0" smtClean="0"/>
              <a:t>-B-LTA [i.16], </a:t>
            </a:r>
            <a:r>
              <a:rPr lang="fr-FR" dirty="0" err="1" smtClean="0"/>
              <a:t>PAdES</a:t>
            </a:r>
            <a:r>
              <a:rPr lang="fr-FR" dirty="0" smtClean="0"/>
              <a:t>-E-LTV [i.17]</a:t>
            </a:r>
            <a:endParaRPr lang="ro-RO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 smtClean="0"/>
              <a:t>Signatures providing Long Term Availability and Integrity of Validation Material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197</a:t>
            </a:fld>
            <a:endParaRPr 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Signature providing </a:t>
            </a:r>
          </a:p>
          <a:p>
            <a:pPr lvl="1"/>
            <a:r>
              <a:rPr lang="en-US" dirty="0" smtClean="0"/>
              <a:t>Long Term Availability </a:t>
            </a:r>
          </a:p>
          <a:p>
            <a:pPr lvl="1"/>
            <a:r>
              <a:rPr lang="en-US" dirty="0" smtClean="0"/>
              <a:t>and Integrity of Validation Material </a:t>
            </a:r>
          </a:p>
          <a:p>
            <a:r>
              <a:rPr lang="en-US" dirty="0" smtClean="0"/>
              <a:t>is suitable for </a:t>
            </a:r>
            <a:r>
              <a:rPr lang="en-US" dirty="0" smtClean="0">
                <a:solidFill>
                  <a:srgbClr val="FF0000"/>
                </a:solidFill>
              </a:rPr>
              <a:t>long-term preservation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Signatures providing Long Term Availability and Integrity of Validation Material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198</a:t>
            </a:fld>
            <a:endParaRPr 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Mechanism (similar for the different formats):</a:t>
            </a:r>
          </a:p>
          <a:p>
            <a:pPr lvl="1"/>
            <a:r>
              <a:rPr lang="en-US" dirty="0" smtClean="0"/>
              <a:t> All the missing validation material is added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 hash is computed over the existing signature including the originally signed document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and a time-stamp is computed over the final hash computation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time-stamp is added into the signature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Signatures providing Long Term Availability and Integrity of Validation Material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Information security</a:t>
            </a:r>
          </a:p>
          <a:p>
            <a:pPr lvl="1"/>
            <a:r>
              <a:rPr lang="en-US" dirty="0" smtClean="0"/>
              <a:t>Cryptography and its use for accomplishing the goals of information security:</a:t>
            </a:r>
          </a:p>
          <a:p>
            <a:pPr lvl="2"/>
            <a:r>
              <a:rPr lang="en-US" dirty="0" smtClean="0"/>
              <a:t>Authentication</a:t>
            </a:r>
          </a:p>
          <a:p>
            <a:pPr lvl="2"/>
            <a:r>
              <a:rPr lang="en-US" dirty="0" smtClean="0"/>
              <a:t>Confidentiality</a:t>
            </a:r>
          </a:p>
          <a:p>
            <a:pPr lvl="2"/>
            <a:r>
              <a:rPr lang="en-US" dirty="0" smtClean="0"/>
              <a:t>Integrity</a:t>
            </a:r>
          </a:p>
          <a:p>
            <a:pPr lvl="2"/>
            <a:r>
              <a:rPr lang="en-US" dirty="0" smtClean="0"/>
              <a:t>Non-repudiation</a:t>
            </a:r>
          </a:p>
          <a:p>
            <a:endParaRPr lang="en-US" dirty="0" smtClean="0"/>
          </a:p>
          <a:p>
            <a:r>
              <a:rPr lang="en-US" b="1" dirty="0" smtClean="0"/>
              <a:t>Electronic signatures vs. digital signatures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An optional component in a PKI</a:t>
            </a:r>
          </a:p>
          <a:p>
            <a:pPr lvl="1"/>
            <a:r>
              <a:rPr lang="en-GB" dirty="0" smtClean="0"/>
              <a:t>The CA can incorporate the role of an RA</a:t>
            </a:r>
          </a:p>
          <a:p>
            <a:endParaRPr lang="en-GB" dirty="0" smtClean="0"/>
          </a:p>
          <a:p>
            <a:r>
              <a:rPr lang="en-GB" dirty="0" smtClean="0"/>
              <a:t>When used, the RA is </a:t>
            </a:r>
          </a:p>
          <a:p>
            <a:pPr lvl="1"/>
            <a:r>
              <a:rPr lang="en-GB" dirty="0" smtClean="0"/>
              <a:t>a trusted end-entity certified by the CA</a:t>
            </a:r>
          </a:p>
          <a:p>
            <a:pPr lvl="1"/>
            <a:r>
              <a:rPr lang="en-GB" dirty="0" smtClean="0"/>
              <a:t>acting as a subordinate server of the CA</a:t>
            </a:r>
          </a:p>
          <a:p>
            <a:endParaRPr lang="en-GB" dirty="0" smtClean="0"/>
          </a:p>
          <a:p>
            <a:r>
              <a:rPr lang="en-GB" dirty="0" smtClean="0"/>
              <a:t>The CA can delegate some of its management functions to the RA</a:t>
            </a:r>
          </a:p>
          <a:p>
            <a:pPr lvl="1"/>
            <a:r>
              <a:rPr lang="en-GB" dirty="0" smtClean="0"/>
              <a:t>personal authentication tasks</a:t>
            </a:r>
          </a:p>
          <a:p>
            <a:pPr lvl="1"/>
            <a:r>
              <a:rPr lang="en-GB" dirty="0" smtClean="0"/>
              <a:t>generate keys</a:t>
            </a:r>
          </a:p>
          <a:p>
            <a:pPr lvl="1"/>
            <a:r>
              <a:rPr lang="en-GB" dirty="0" smtClean="0"/>
              <a:t>archive key pairs</a:t>
            </a:r>
          </a:p>
          <a:p>
            <a:endParaRPr lang="en-GB" dirty="0" smtClean="0"/>
          </a:p>
          <a:p>
            <a:r>
              <a:rPr lang="en-GB" b="1" dirty="0" smtClean="0"/>
              <a:t>The RA, however, does not issue certificates or CRLs</a:t>
            </a:r>
            <a:endParaRPr lang="en-GB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Registration Authority</a:t>
            </a:r>
            <a:endParaRPr lang="en-GB" dirty="0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Mechanism (similar for the different formats):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Once a signature is already in this form, the preservation service </a:t>
            </a:r>
          </a:p>
          <a:p>
            <a:pPr lvl="2"/>
            <a:r>
              <a:rPr lang="en-US" dirty="0" smtClean="0"/>
              <a:t>only considers the validity of the last archival time-stamp</a:t>
            </a:r>
          </a:p>
          <a:p>
            <a:pPr lvl="2"/>
            <a:r>
              <a:rPr lang="en-US" dirty="0" smtClean="0"/>
              <a:t>e.g. </a:t>
            </a:r>
          </a:p>
          <a:p>
            <a:pPr lvl="3"/>
            <a:r>
              <a:rPr lang="en-US" dirty="0" smtClean="0"/>
              <a:t>the expiration of the signing certificate of the TSU </a:t>
            </a:r>
          </a:p>
          <a:p>
            <a:pPr lvl="3"/>
            <a:r>
              <a:rPr lang="en-US" dirty="0" smtClean="0"/>
              <a:t>and the trustworthiness of the cryptographic algorithms used within the time-stamp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Signatures providing Long Term Availability and Integrity of Validation Material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200</a:t>
            </a:fld>
            <a:endParaRPr 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 of the </a:t>
            </a:r>
            <a:r>
              <a:rPr lang="en-US" dirty="0" err="1" smtClean="0"/>
              <a:t>AdES</a:t>
            </a:r>
            <a:r>
              <a:rPr lang="en-US" dirty="0" smtClean="0"/>
              <a:t> formats provides levels suitable for long-term preservation</a:t>
            </a:r>
          </a:p>
          <a:p>
            <a:endParaRPr lang="en-US" dirty="0" smtClean="0"/>
          </a:p>
          <a:p>
            <a:r>
              <a:rPr lang="en-US" dirty="0" smtClean="0"/>
              <a:t>In part one of </a:t>
            </a:r>
            <a:r>
              <a:rPr lang="en-US" dirty="0" err="1" smtClean="0"/>
              <a:t>CAdES</a:t>
            </a:r>
            <a:r>
              <a:rPr lang="en-US" dirty="0" smtClean="0"/>
              <a:t> [i.11], </a:t>
            </a:r>
            <a:r>
              <a:rPr lang="en-US" dirty="0" err="1" smtClean="0"/>
              <a:t>PAdES</a:t>
            </a:r>
            <a:r>
              <a:rPr lang="en-US" dirty="0" smtClean="0"/>
              <a:t> [i.16] and </a:t>
            </a:r>
            <a:r>
              <a:rPr lang="en-US" dirty="0" err="1" smtClean="0"/>
              <a:t>XAdES</a:t>
            </a:r>
            <a:r>
              <a:rPr lang="en-US" dirty="0" smtClean="0"/>
              <a:t> [i.14] baseline levels are defined: </a:t>
            </a:r>
          </a:p>
          <a:p>
            <a:pPr lvl="1"/>
            <a:r>
              <a:rPr lang="en-US" dirty="0" err="1" smtClean="0"/>
              <a:t>CAdES</a:t>
            </a:r>
            <a:r>
              <a:rPr lang="en-US" dirty="0" smtClean="0"/>
              <a:t>-B-LTA, </a:t>
            </a:r>
          </a:p>
          <a:p>
            <a:pPr lvl="1"/>
            <a:r>
              <a:rPr lang="en-US" dirty="0" err="1" smtClean="0"/>
              <a:t>PAdES</a:t>
            </a:r>
            <a:r>
              <a:rPr lang="en-US" dirty="0" smtClean="0"/>
              <a:t>-B-LTA and </a:t>
            </a:r>
          </a:p>
          <a:p>
            <a:pPr lvl="1"/>
            <a:r>
              <a:rPr lang="en-US" dirty="0" err="1" smtClean="0"/>
              <a:t>XAdES</a:t>
            </a:r>
            <a:r>
              <a:rPr lang="en-US" dirty="0" smtClean="0"/>
              <a:t>-B-LTA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Signatures providing Long Term Availability and Integrity of Validation Material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201</a:t>
            </a:fld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baseline levels were designed for high interoperability.</a:t>
            </a:r>
          </a:p>
          <a:p>
            <a:endParaRPr lang="en-US" dirty="0" smtClean="0"/>
          </a:p>
          <a:p>
            <a:r>
              <a:rPr lang="en-US" dirty="0" smtClean="0"/>
              <a:t>In addition, part two of </a:t>
            </a:r>
            <a:r>
              <a:rPr lang="en-US" dirty="0" err="1" smtClean="0"/>
              <a:t>CAdES</a:t>
            </a:r>
            <a:r>
              <a:rPr lang="en-US" dirty="0" smtClean="0"/>
              <a:t> [i.12], </a:t>
            </a:r>
            <a:r>
              <a:rPr lang="en-US" dirty="0" err="1" smtClean="0"/>
              <a:t>PAdES</a:t>
            </a:r>
            <a:r>
              <a:rPr lang="en-US" dirty="0" smtClean="0"/>
              <a:t> [i.17] and </a:t>
            </a:r>
            <a:r>
              <a:rPr lang="en-US" dirty="0" err="1" smtClean="0"/>
              <a:t>XAdES</a:t>
            </a:r>
            <a:r>
              <a:rPr lang="en-US" dirty="0" smtClean="0"/>
              <a:t> [i.15] provide more general extended levels: </a:t>
            </a:r>
          </a:p>
          <a:p>
            <a:pPr lvl="1"/>
            <a:r>
              <a:rPr lang="en-US" dirty="0" err="1" smtClean="0"/>
              <a:t>CAdES</a:t>
            </a:r>
            <a:r>
              <a:rPr lang="en-US" dirty="0" smtClean="0"/>
              <a:t>-E-A, </a:t>
            </a:r>
          </a:p>
          <a:p>
            <a:pPr lvl="1"/>
            <a:r>
              <a:rPr lang="en-US" dirty="0" err="1" smtClean="0"/>
              <a:t>PAdES</a:t>
            </a:r>
            <a:r>
              <a:rPr lang="en-US" dirty="0" smtClean="0"/>
              <a:t>-E-LTV and </a:t>
            </a:r>
          </a:p>
          <a:p>
            <a:pPr lvl="1"/>
            <a:r>
              <a:rPr lang="en-US" dirty="0" err="1" smtClean="0"/>
              <a:t>XAdES</a:t>
            </a:r>
            <a:r>
              <a:rPr lang="en-US" dirty="0" smtClean="0"/>
              <a:t>-E-A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Signatures providing Long Term Availability and Integrity of Validation Material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202</a:t>
            </a:fld>
            <a:endParaRPr 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Timestamps</a:t>
            </a:r>
            <a:r>
              <a:rPr lang="ro-RO" dirty="0" smtClean="0"/>
              <a:t> (RFC 3161)</a:t>
            </a:r>
            <a:r>
              <a:rPr lang="en-GB" dirty="0" smtClean="0"/>
              <a:t> are also signatures</a:t>
            </a:r>
            <a:endParaRPr lang="ro-RO" dirty="0" smtClean="0"/>
          </a:p>
          <a:p>
            <a:pPr lvl="1"/>
            <a:endParaRPr lang="ro-RO" dirty="0" smtClean="0"/>
          </a:p>
          <a:p>
            <a:pPr lvl="1"/>
            <a:r>
              <a:rPr lang="ro-RO" dirty="0" err="1" smtClean="0"/>
              <a:t>they</a:t>
            </a:r>
            <a:r>
              <a:rPr lang="ro-RO" dirty="0" smtClean="0"/>
              <a:t> </a:t>
            </a:r>
            <a:r>
              <a:rPr lang="en-GB" dirty="0" smtClean="0"/>
              <a:t>rely on certificates (the TSA certificate)</a:t>
            </a:r>
            <a:endParaRPr lang="ro-RO" dirty="0" smtClean="0"/>
          </a:p>
          <a:p>
            <a:pPr lvl="1"/>
            <a:endParaRPr lang="ro-RO" dirty="0" smtClean="0"/>
          </a:p>
          <a:p>
            <a:pPr lvl="1"/>
            <a:r>
              <a:rPr lang="en-GB" dirty="0" smtClean="0"/>
              <a:t>and thus </a:t>
            </a:r>
            <a:r>
              <a:rPr lang="ro-RO" dirty="0" err="1" smtClean="0"/>
              <a:t>they</a:t>
            </a:r>
            <a:r>
              <a:rPr lang="ro-RO" dirty="0" smtClean="0"/>
              <a:t> </a:t>
            </a:r>
            <a:r>
              <a:rPr lang="en-GB" dirty="0" smtClean="0"/>
              <a:t>expire</a:t>
            </a:r>
            <a:endParaRPr lang="ro-RO" dirty="0" smtClean="0"/>
          </a:p>
          <a:p>
            <a:pPr lvl="1"/>
            <a:endParaRPr lang="ro-RO" dirty="0" smtClean="0"/>
          </a:p>
          <a:p>
            <a:pPr lvl="1"/>
            <a:r>
              <a:rPr lang="ro-RO" dirty="0" err="1" smtClean="0"/>
              <a:t>also</a:t>
            </a:r>
            <a:r>
              <a:rPr lang="ro-RO" dirty="0" smtClean="0"/>
              <a:t>, </a:t>
            </a:r>
            <a:r>
              <a:rPr lang="en-GB" dirty="0" smtClean="0"/>
              <a:t>timestamp becomes useless in the same moment as the TSA ceases operation</a:t>
            </a:r>
            <a:r>
              <a:rPr lang="ro-RO" dirty="0" smtClean="0"/>
              <a:t> or</a:t>
            </a:r>
            <a:r>
              <a:rPr lang="en-GB" dirty="0" smtClean="0"/>
              <a:t> is compromised</a:t>
            </a:r>
            <a:endParaRPr lang="ro-RO" dirty="0" smtClean="0"/>
          </a:p>
          <a:p>
            <a:pPr>
              <a:buNone/>
            </a:pPr>
            <a:endParaRPr lang="ro-RO" dirty="0" smtClean="0"/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 smtClean="0"/>
              <a:t>Timestamp</a:t>
            </a:r>
            <a:r>
              <a:rPr lang="ro-RO" dirty="0" smtClean="0"/>
              <a:t> </a:t>
            </a:r>
            <a:r>
              <a:rPr lang="ro-RO" dirty="0" err="1" smtClean="0"/>
              <a:t>expiration</a:t>
            </a:r>
            <a:endParaRPr lang="en-GB" dirty="0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o-RO" dirty="0" err="1" smtClean="0"/>
              <a:t>Solutions</a:t>
            </a:r>
            <a:r>
              <a:rPr lang="ro-RO" dirty="0" smtClean="0"/>
              <a:t> (PKI)</a:t>
            </a:r>
          </a:p>
          <a:p>
            <a:endParaRPr lang="ro-RO" dirty="0" smtClean="0"/>
          </a:p>
          <a:p>
            <a:r>
              <a:rPr lang="ro-RO" dirty="0" smtClean="0"/>
              <a:t>I. </a:t>
            </a:r>
            <a:r>
              <a:rPr lang="ro-RO" dirty="0" err="1" smtClean="0"/>
              <a:t>Use</a:t>
            </a:r>
            <a:r>
              <a:rPr lang="ro-RO" dirty="0" smtClean="0"/>
              <a:t> just </a:t>
            </a:r>
            <a:r>
              <a:rPr lang="ro-RO" dirty="0" err="1" smtClean="0">
                <a:solidFill>
                  <a:srgbClr val="FF0000"/>
                </a:solidFill>
              </a:rPr>
              <a:t>one</a:t>
            </a:r>
            <a:r>
              <a:rPr lang="ro-RO" dirty="0" smtClean="0">
                <a:solidFill>
                  <a:srgbClr val="FF0000"/>
                </a:solidFill>
              </a:rPr>
              <a:t> </a:t>
            </a:r>
            <a:r>
              <a:rPr lang="ro-RO" dirty="0" err="1" smtClean="0">
                <a:solidFill>
                  <a:srgbClr val="FF0000"/>
                </a:solidFill>
              </a:rPr>
              <a:t>timestamp</a:t>
            </a:r>
            <a:r>
              <a:rPr lang="ro-RO" dirty="0" smtClean="0"/>
              <a:t>, but </a:t>
            </a:r>
            <a:r>
              <a:rPr lang="en-GB" dirty="0" smtClean="0"/>
              <a:t>whenever the latest time stamp is about to expire </a:t>
            </a:r>
            <a:endParaRPr lang="ro-RO" dirty="0" smtClean="0"/>
          </a:p>
          <a:p>
            <a:pPr lvl="1"/>
            <a:r>
              <a:rPr lang="en-GB" dirty="0" smtClean="0"/>
              <a:t>but </a:t>
            </a:r>
            <a:r>
              <a:rPr lang="en-GB" i="1" dirty="0" smtClean="0"/>
              <a:t>before</a:t>
            </a:r>
            <a:r>
              <a:rPr lang="en-GB" dirty="0" smtClean="0"/>
              <a:t> expiration</a:t>
            </a:r>
            <a:endParaRPr lang="ro-RO" dirty="0" smtClean="0"/>
          </a:p>
          <a:p>
            <a:pPr lvl="1"/>
            <a:r>
              <a:rPr lang="ro-RO" dirty="0" err="1" smtClean="0"/>
              <a:t>one</a:t>
            </a:r>
            <a:r>
              <a:rPr lang="ro-RO" dirty="0" smtClean="0"/>
              <a:t> </a:t>
            </a:r>
            <a:r>
              <a:rPr lang="en-GB" dirty="0" smtClean="0"/>
              <a:t>need</a:t>
            </a:r>
            <a:r>
              <a:rPr lang="ro-RO" dirty="0" smtClean="0"/>
              <a:t>s</a:t>
            </a:r>
            <a:r>
              <a:rPr lang="en-GB" dirty="0" smtClean="0"/>
              <a:t> to obtain a new timestamp computed over the previous timestamp</a:t>
            </a:r>
            <a:endParaRPr lang="ro-RO" dirty="0" smtClean="0"/>
          </a:p>
          <a:p>
            <a:endParaRPr lang="ro-RO" dirty="0" smtClean="0"/>
          </a:p>
          <a:p>
            <a:r>
              <a:rPr lang="ro-RO" dirty="0" smtClean="0"/>
              <a:t>II. </a:t>
            </a:r>
            <a:r>
              <a:rPr lang="en-GB" dirty="0" smtClean="0"/>
              <a:t>get </a:t>
            </a:r>
            <a:r>
              <a:rPr lang="ro-RO" dirty="0" err="1" smtClean="0">
                <a:solidFill>
                  <a:srgbClr val="FF0000"/>
                </a:solidFill>
              </a:rPr>
              <a:t>several</a:t>
            </a:r>
            <a:r>
              <a:rPr lang="ro-RO" dirty="0" smtClean="0">
                <a:solidFill>
                  <a:srgbClr val="FF0000"/>
                </a:solidFill>
              </a:rPr>
              <a:t> </a:t>
            </a:r>
            <a:r>
              <a:rPr lang="en-GB" dirty="0" smtClean="0">
                <a:solidFill>
                  <a:srgbClr val="FF0000"/>
                </a:solidFill>
              </a:rPr>
              <a:t>timestamps </a:t>
            </a:r>
            <a:r>
              <a:rPr lang="en-GB" dirty="0" smtClean="0"/>
              <a:t>on one file </a:t>
            </a:r>
            <a:endParaRPr lang="ro-RO" dirty="0" smtClean="0"/>
          </a:p>
          <a:p>
            <a:pPr lvl="1"/>
            <a:r>
              <a:rPr lang="en-GB" dirty="0" smtClean="0"/>
              <a:t>regularly timestamp it before any of the TSA certificates is about to expire</a:t>
            </a:r>
            <a:endParaRPr lang="ro-RO" dirty="0" smtClean="0"/>
          </a:p>
          <a:p>
            <a:endParaRPr lang="ro-RO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 smtClean="0"/>
              <a:t>Timestamp</a:t>
            </a:r>
            <a:r>
              <a:rPr lang="ro-RO" dirty="0" smtClean="0"/>
              <a:t> </a:t>
            </a:r>
            <a:r>
              <a:rPr lang="ro-RO" dirty="0" err="1" smtClean="0"/>
              <a:t>expiration</a:t>
            </a:r>
            <a:endParaRPr lang="en-GB" dirty="0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dirty="0" smtClean="0"/>
              <a:t>I</a:t>
            </a:r>
            <a:r>
              <a:rPr lang="en-GB" dirty="0" smtClean="0"/>
              <a:t>f the TSA's private key is compromised (and thus revoked)</a:t>
            </a:r>
            <a:endParaRPr lang="ro-RO" dirty="0" smtClean="0"/>
          </a:p>
          <a:p>
            <a:pPr lvl="1"/>
            <a:r>
              <a:rPr lang="en-GB" dirty="0" smtClean="0"/>
              <a:t>the time stamp signature cannot be trusted </a:t>
            </a:r>
            <a:endParaRPr lang="ro-RO" dirty="0" smtClean="0"/>
          </a:p>
          <a:p>
            <a:pPr lvl="1"/>
            <a:endParaRPr lang="ro-RO" dirty="0" smtClean="0"/>
          </a:p>
          <a:p>
            <a:pPr lvl="1"/>
            <a:r>
              <a:rPr lang="en-GB" dirty="0" smtClean="0"/>
              <a:t>as whoever compromised it could sign documents with old time stamps</a:t>
            </a:r>
            <a:endParaRPr lang="ro-RO" dirty="0" smtClean="0"/>
          </a:p>
          <a:p>
            <a:pPr lvl="1"/>
            <a:endParaRPr lang="ro-RO" dirty="0" smtClean="0"/>
          </a:p>
          <a:p>
            <a:pPr lvl="1"/>
            <a:r>
              <a:rPr lang="en-GB" dirty="0" smtClean="0"/>
              <a:t>users would want to be warned before accepting a time stamp signature from a compromised certificate</a:t>
            </a:r>
            <a:endParaRPr lang="ro-RO" dirty="0" smtClean="0"/>
          </a:p>
          <a:p>
            <a:pPr lvl="1"/>
            <a:endParaRPr lang="ro-RO" dirty="0" smtClean="0"/>
          </a:p>
          <a:p>
            <a:pPr lvl="1"/>
            <a:endParaRPr lang="ro-RO" dirty="0" smtClean="0"/>
          </a:p>
          <a:p>
            <a:pPr>
              <a:buNone/>
            </a:pPr>
            <a:endParaRPr lang="ro-RO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 smtClean="0"/>
              <a:t>Timestamp</a:t>
            </a:r>
            <a:r>
              <a:rPr lang="ro-RO" dirty="0" smtClean="0"/>
              <a:t> </a:t>
            </a:r>
            <a:r>
              <a:rPr lang="ro-RO" dirty="0" err="1" smtClean="0"/>
              <a:t>expiration</a:t>
            </a:r>
            <a:endParaRPr lang="en-GB" dirty="0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dirty="0" err="1" smtClean="0"/>
              <a:t>Solutions</a:t>
            </a:r>
            <a:endParaRPr lang="ro-RO" dirty="0" smtClean="0"/>
          </a:p>
          <a:p>
            <a:pPr lvl="1" fontAlgn="base"/>
            <a:r>
              <a:rPr lang="en-GB" dirty="0" smtClean="0"/>
              <a:t>Get a signed time stamp from </a:t>
            </a:r>
            <a:r>
              <a:rPr lang="en-GB" b="1" dirty="0" smtClean="0">
                <a:solidFill>
                  <a:srgbClr val="FF0000"/>
                </a:solidFill>
              </a:rPr>
              <a:t>multiple TSAs</a:t>
            </a:r>
            <a:endParaRPr lang="ro-RO" b="1" dirty="0" smtClean="0">
              <a:solidFill>
                <a:srgbClr val="FF0000"/>
              </a:solidFill>
            </a:endParaRPr>
          </a:p>
          <a:p>
            <a:pPr lvl="2" fontAlgn="base"/>
            <a:r>
              <a:rPr lang="ro-RO" dirty="0" smtClean="0"/>
              <a:t>i</a:t>
            </a:r>
            <a:r>
              <a:rPr lang="en-GB" dirty="0" smtClean="0"/>
              <a:t>f any one is not revoked, that signature can still be trusted</a:t>
            </a:r>
          </a:p>
          <a:p>
            <a:pPr lvl="1" fontAlgn="base"/>
            <a:r>
              <a:rPr lang="en-GB" dirty="0" smtClean="0"/>
              <a:t>Use</a:t>
            </a:r>
            <a:r>
              <a:rPr lang="ro-RO" dirty="0" smtClean="0"/>
              <a:t> </a:t>
            </a:r>
            <a:r>
              <a:rPr lang="ro-RO" b="1" dirty="0" err="1" smtClean="0">
                <a:solidFill>
                  <a:srgbClr val="FF0000"/>
                </a:solidFill>
              </a:rPr>
              <a:t>threshold</a:t>
            </a:r>
            <a:r>
              <a:rPr lang="ro-RO" b="1" dirty="0" smtClean="0">
                <a:solidFill>
                  <a:srgbClr val="FF0000"/>
                </a:solidFill>
              </a:rPr>
              <a:t> </a:t>
            </a:r>
            <a:r>
              <a:rPr lang="ro-RO" b="1" dirty="0" err="1" smtClean="0">
                <a:solidFill>
                  <a:srgbClr val="FF0000"/>
                </a:solidFill>
              </a:rPr>
              <a:t>signing</a:t>
            </a:r>
            <a:endParaRPr lang="ro-RO" b="1" dirty="0" smtClean="0">
              <a:solidFill>
                <a:srgbClr val="FF0000"/>
              </a:solidFill>
            </a:endParaRPr>
          </a:p>
          <a:p>
            <a:pPr lvl="2" fontAlgn="base"/>
            <a:r>
              <a:rPr lang="en-GB" dirty="0" smtClean="0"/>
              <a:t>an attacker would have to compromise a number of parties in order to forge signatures</a:t>
            </a:r>
            <a:endParaRPr lang="ro-RO" dirty="0" smtClean="0"/>
          </a:p>
          <a:p>
            <a:pPr lvl="2" fontAlgn="base"/>
            <a:r>
              <a:rPr lang="en-GB" dirty="0" smtClean="0"/>
              <a:t>which is much less likely than compromise of a single party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 smtClean="0"/>
              <a:t>Timestamp</a:t>
            </a:r>
            <a:r>
              <a:rPr lang="ro-RO" dirty="0" smtClean="0"/>
              <a:t> </a:t>
            </a:r>
            <a:r>
              <a:rPr lang="ro-RO" dirty="0" err="1" smtClean="0"/>
              <a:t>expiration</a:t>
            </a:r>
            <a:endParaRPr lang="en-GB" dirty="0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2"/>
              </a:rPr>
              <a:t>https://crypto.stackexchange.com/questions/3291/signature-and-timestamp-for-long-term-document-archival-question</a:t>
            </a:r>
            <a:endParaRPr lang="ro-RO" dirty="0" smtClean="0"/>
          </a:p>
          <a:p>
            <a:endParaRPr lang="ro-RO" dirty="0" smtClean="0"/>
          </a:p>
          <a:p>
            <a:r>
              <a:rPr lang="en-GB" dirty="0" smtClean="0">
                <a:hlinkClick r:id="rId3"/>
              </a:rPr>
              <a:t>https://en.wikipedia.org/wiki/Trusted_timestamping</a:t>
            </a:r>
            <a:endParaRPr lang="ro-RO" dirty="0" smtClean="0"/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 smtClean="0"/>
              <a:t>Timestamp</a:t>
            </a:r>
            <a:r>
              <a:rPr lang="ro-RO" dirty="0" smtClean="0"/>
              <a:t> </a:t>
            </a:r>
            <a:r>
              <a:rPr lang="ro-RO" dirty="0" err="1" smtClean="0"/>
              <a:t>expiration</a:t>
            </a:r>
            <a:endParaRPr lang="en-GB" dirty="0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o-RO" dirty="0" err="1" smtClean="0"/>
              <a:t>Signing</a:t>
            </a:r>
            <a:r>
              <a:rPr lang="ro-RO" dirty="0" smtClean="0"/>
              <a:t> </a:t>
            </a:r>
            <a:r>
              <a:rPr lang="ro-RO" dirty="0" err="1" smtClean="0"/>
              <a:t>tools</a:t>
            </a:r>
            <a:endParaRPr lang="ro-RO" dirty="0" smtClean="0"/>
          </a:p>
          <a:p>
            <a:endParaRPr lang="ro-RO" dirty="0" smtClean="0"/>
          </a:p>
          <a:p>
            <a:r>
              <a:rPr lang="ro-RO" dirty="0" smtClean="0"/>
              <a:t>A. web:</a:t>
            </a:r>
          </a:p>
          <a:p>
            <a:pPr marL="365760" lvl="2" indent="-256032">
              <a:spcBef>
                <a:spcPts val="400"/>
              </a:spcBef>
              <a:buClr>
                <a:schemeClr val="accent1"/>
              </a:buClr>
              <a:buSzPct val="68000"/>
              <a:buFont typeface="Wingdings 3"/>
              <a:buChar char=""/>
            </a:pPr>
            <a:r>
              <a:rPr lang="en-GB" sz="2400" dirty="0" smtClean="0">
                <a:hlinkClick r:id="rId2"/>
              </a:rPr>
              <a:t>https://ec.europa.eu/cefdigital/DSS/webapp-demo/home</a:t>
            </a:r>
            <a:endParaRPr lang="en-US" sz="2400" u="sng" dirty="0" smtClean="0"/>
          </a:p>
          <a:p>
            <a:endParaRPr lang="ro-RO" dirty="0"/>
          </a:p>
          <a:p>
            <a:r>
              <a:rPr lang="ro-RO" dirty="0" smtClean="0"/>
              <a:t>B. desktop:</a:t>
            </a:r>
          </a:p>
          <a:p>
            <a:r>
              <a:rPr lang="en-US" dirty="0">
                <a:hlinkClick r:id="rId3"/>
              </a:rPr>
              <a:t>http://xolidosign.en.softonic.com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C. others:</a:t>
            </a:r>
          </a:p>
          <a:p>
            <a:r>
              <a:rPr lang="en-GB" dirty="0" smtClean="0">
                <a:hlinkClick r:id="rId4"/>
              </a:rPr>
              <a:t>https://www.agid.gov.it/it/piattaforme/firma-elettronica-qualificata/software-verifica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Electronic Signatures</a:t>
            </a: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5111238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err="1" smtClean="0"/>
              <a:t>Centrul</a:t>
            </a:r>
            <a:r>
              <a:rPr lang="en-US" b="1" dirty="0" smtClean="0"/>
              <a:t> </a:t>
            </a:r>
            <a:r>
              <a:rPr lang="en-US" b="1" dirty="0" err="1" smtClean="0"/>
              <a:t>Național</a:t>
            </a:r>
            <a:r>
              <a:rPr lang="en-US" b="1" dirty="0" smtClean="0"/>
              <a:t> de </a:t>
            </a:r>
            <a:r>
              <a:rPr lang="en-US" b="1" dirty="0" err="1" smtClean="0"/>
              <a:t>Administrare</a:t>
            </a:r>
            <a:r>
              <a:rPr lang="en-US" b="1" dirty="0" smtClean="0"/>
              <a:t> a </a:t>
            </a:r>
            <a:r>
              <a:rPr lang="en-US" b="1" dirty="0" err="1" smtClean="0"/>
              <a:t>Registrelor</a:t>
            </a:r>
            <a:r>
              <a:rPr lang="en-US" b="1" dirty="0" smtClean="0"/>
              <a:t> </a:t>
            </a:r>
            <a:r>
              <a:rPr lang="en-US" b="1" dirty="0" err="1" smtClean="0"/>
              <a:t>Naționale</a:t>
            </a:r>
            <a:r>
              <a:rPr lang="en-US" b="1" dirty="0" smtClean="0"/>
              <a:t> </a:t>
            </a:r>
            <a:r>
              <a:rPr lang="en-US" b="1" dirty="0" err="1" smtClean="0"/>
              <a:t>Notariale</a:t>
            </a:r>
            <a:endParaRPr lang="en-US" b="1" dirty="0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https://eguvernare.stsisp.ro/</a:t>
            </a:r>
          </a:p>
          <a:p>
            <a:pPr lvl="1"/>
            <a:r>
              <a:rPr lang="en-US" dirty="0" smtClean="0">
                <a:hlinkClick r:id="rId2"/>
              </a:rPr>
              <a:t>https://www.infonot.eu/</a:t>
            </a:r>
          </a:p>
          <a:p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https://www.cacert.org/</a:t>
            </a:r>
            <a:endParaRPr lang="en-US" dirty="0" smtClean="0"/>
          </a:p>
          <a:p>
            <a:pPr lvl="1"/>
            <a:r>
              <a:rPr lang="en-US" dirty="0" smtClean="0"/>
              <a:t>First </a:t>
            </a:r>
            <a:r>
              <a:rPr lang="en-US" b="1" dirty="0" smtClean="0"/>
              <a:t>install </a:t>
            </a:r>
            <a:r>
              <a:rPr lang="en-US" b="1" dirty="0" err="1" smtClean="0"/>
              <a:t>cacert</a:t>
            </a:r>
            <a:r>
              <a:rPr lang="en-US" b="1" dirty="0" smtClean="0"/>
              <a:t> CA certificate </a:t>
            </a:r>
          </a:p>
          <a:p>
            <a:pPr lvl="2"/>
            <a:r>
              <a:rPr lang="en-US" b="1" dirty="0" smtClean="0"/>
              <a:t>in Trusted Root Certification Authorities </a:t>
            </a:r>
            <a:r>
              <a:rPr lang="en-US" dirty="0" smtClean="0"/>
              <a:t>(for Microsoft Edge, Microsoft Internet Explorer and Google Chrome) </a:t>
            </a:r>
          </a:p>
          <a:p>
            <a:pPr lvl="2"/>
            <a:r>
              <a:rPr lang="en-US" dirty="0" smtClean="0"/>
              <a:t>or the corresponding certificate store in Mozilla Firefox</a:t>
            </a:r>
          </a:p>
          <a:p>
            <a:pPr lvl="1"/>
            <a:r>
              <a:rPr lang="en-US" dirty="0" smtClean="0"/>
              <a:t>If using Google Chrome, </a:t>
            </a:r>
            <a:r>
              <a:rPr lang="en-US" b="1" dirty="0" smtClean="0"/>
              <a:t>enable certificate request generation </a:t>
            </a:r>
            <a:r>
              <a:rPr lang="en-US" dirty="0" smtClean="0"/>
              <a:t>in the browser settings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login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209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Store for certificates and CRLs</a:t>
            </a:r>
          </a:p>
          <a:p>
            <a:endParaRPr lang="en-GB" dirty="0" smtClean="0"/>
          </a:p>
          <a:p>
            <a:r>
              <a:rPr lang="en-GB" dirty="0" smtClean="0"/>
              <a:t>X.509 certificate format fit to an X.500 directory</a:t>
            </a:r>
          </a:p>
          <a:p>
            <a:endParaRPr lang="en-GB" dirty="0" smtClean="0"/>
          </a:p>
          <a:p>
            <a:r>
              <a:rPr lang="en-GB" dirty="0" smtClean="0"/>
              <a:t>Best implemented as a directory accessed by Lightweight Directory Access Protocol (LDAP)</a:t>
            </a:r>
          </a:p>
          <a:p>
            <a:endParaRPr lang="en-GB" dirty="0" smtClean="0"/>
          </a:p>
          <a:p>
            <a:r>
              <a:rPr lang="en-GB" dirty="0" smtClean="0"/>
              <a:t>CR can be accessed with LDAP commands or procedures (bind, search, modify, unbind)</a:t>
            </a:r>
          </a:p>
          <a:p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Certificate Repository</a:t>
            </a:r>
            <a:endParaRPr lang="en-GB" dirty="0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http://www.cs.stir.ac.uk/~sbj/examples/Java-examples-basic</a:t>
            </a:r>
            <a:r>
              <a:rPr lang="en-US" dirty="0" smtClean="0">
                <a:hlinkClick r:id="rId2"/>
              </a:rPr>
              <a:t>/</a:t>
            </a:r>
            <a:endParaRPr lang="ro-RO" dirty="0" smtClean="0"/>
          </a:p>
          <a:p>
            <a:r>
              <a:rPr lang="ro-RO" dirty="0">
                <a:hlinkClick r:id="rId3"/>
              </a:rPr>
              <a:t>http://www.sitepoint.com/java-applets-obsolete-still-part-web</a:t>
            </a:r>
            <a:r>
              <a:rPr lang="ro-RO" dirty="0" smtClean="0">
                <a:hlinkClick r:id="rId3"/>
              </a:rPr>
              <a:t>/</a:t>
            </a:r>
            <a:endParaRPr lang="ro-RO" dirty="0" smtClean="0"/>
          </a:p>
          <a:p>
            <a:endParaRPr lang="ro-RO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signing – </a:t>
            </a:r>
            <a:r>
              <a:rPr lang="ro-RO" dirty="0" smtClean="0"/>
              <a:t>Unsigned </a:t>
            </a:r>
            <a:r>
              <a:rPr lang="en-US" dirty="0" smtClean="0"/>
              <a:t>Java applets (obsolete)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90737" y="3213479"/>
            <a:ext cx="4962525" cy="36195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210</a:t>
            </a:fld>
            <a:endParaRPr lang="en-US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07461" y="1481138"/>
            <a:ext cx="8129077" cy="45259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signing – </a:t>
            </a:r>
            <a:r>
              <a:rPr lang="ro-RO" dirty="0"/>
              <a:t>Unsigned </a:t>
            </a:r>
            <a:r>
              <a:rPr lang="en-US" dirty="0"/>
              <a:t>Java </a:t>
            </a:r>
            <a:r>
              <a:rPr lang="en-US" dirty="0" smtClean="0"/>
              <a:t>applets (obsolete)</a:t>
            </a: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582448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601771"/>
            <a:ext cx="8229600" cy="42846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signing – </a:t>
            </a:r>
            <a:r>
              <a:rPr lang="ro-RO" dirty="0"/>
              <a:t>Unsigned </a:t>
            </a:r>
            <a:r>
              <a:rPr lang="en-US" dirty="0"/>
              <a:t>Java </a:t>
            </a:r>
            <a:r>
              <a:rPr lang="en-US" dirty="0" smtClean="0"/>
              <a:t>applets (obsolete)</a:t>
            </a: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2824473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Code signing – </a:t>
            </a:r>
            <a:r>
              <a:rPr lang="ro-RO" dirty="0" smtClean="0"/>
              <a:t>Signed </a:t>
            </a:r>
            <a:r>
              <a:rPr lang="en-US" dirty="0" smtClean="0"/>
              <a:t>Java applets (obsolete)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286000"/>
            <a:ext cx="8210312" cy="3492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213</a:t>
            </a:fld>
            <a:endParaRPr lang="en-US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739044"/>
            <a:ext cx="8229600" cy="40101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signing – </a:t>
            </a:r>
            <a:r>
              <a:rPr lang="ro-RO" dirty="0" smtClean="0"/>
              <a:t>Signed </a:t>
            </a:r>
            <a:r>
              <a:rPr lang="en-US" dirty="0" smtClean="0"/>
              <a:t>Java applets (obsolete)</a:t>
            </a: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7531490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57300" y="1653381"/>
            <a:ext cx="6629400" cy="41814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signing – </a:t>
            </a:r>
            <a:r>
              <a:rPr lang="ro-RO" dirty="0"/>
              <a:t>Signed </a:t>
            </a:r>
            <a:r>
              <a:rPr lang="en-US" dirty="0"/>
              <a:t>Java </a:t>
            </a:r>
            <a:r>
              <a:rPr lang="en-US" dirty="0" smtClean="0"/>
              <a:t>applets (obsolete)</a:t>
            </a: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5750658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520009"/>
            <a:ext cx="8229600" cy="444822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signing – </a:t>
            </a:r>
            <a:r>
              <a:rPr lang="ro-RO" dirty="0"/>
              <a:t>Signed </a:t>
            </a:r>
            <a:r>
              <a:rPr lang="en-US" dirty="0"/>
              <a:t>Java </a:t>
            </a:r>
            <a:r>
              <a:rPr lang="en-US" dirty="0" smtClean="0"/>
              <a:t>applets (obsolete)</a:t>
            </a: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5003448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Web Start sample applications</a:t>
            </a:r>
          </a:p>
          <a:p>
            <a:pPr lvl="1"/>
            <a:r>
              <a:rPr lang="en-US" dirty="0" smtClean="0">
                <a:hlinkClick r:id="rId2"/>
              </a:rPr>
              <a:t>https://docs.oracle.com/javase/tutorial/deployment/webstart/examplesIndex.html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Java certificate stores</a:t>
            </a:r>
          </a:p>
          <a:p>
            <a:pPr lvl="1"/>
            <a:r>
              <a:rPr lang="en-US" dirty="0" smtClean="0"/>
              <a:t>Control Panel -&gt; Java -&gt; Security tab -&gt; Manage certificates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signing – Java Web Start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217</a:t>
            </a:fld>
            <a:endParaRPr lang="en-US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signing – Java Web Start</a:t>
            </a:r>
            <a:endParaRPr lang="en-US" dirty="0"/>
          </a:p>
        </p:txBody>
      </p:sp>
      <p:pic>
        <p:nvPicPr>
          <p:cNvPr id="1853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27936"/>
            <a:ext cx="8229600" cy="4232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218</a:t>
            </a:fld>
            <a:endParaRPr lang="en-US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signing – Java Web Start</a:t>
            </a:r>
            <a:endParaRPr lang="en-US" dirty="0"/>
          </a:p>
        </p:txBody>
      </p:sp>
      <p:pic>
        <p:nvPicPr>
          <p:cNvPr id="1863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4075" y="2382044"/>
            <a:ext cx="489585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219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>
                <a:hlinkClick r:id="rId2"/>
              </a:rPr>
              <a:t>http://www.transsped.ro</a:t>
            </a:r>
            <a:r>
              <a:rPr lang="ro-RO" dirty="0" smtClean="0">
                <a:hlinkClick r:id="rId2"/>
              </a:rPr>
              <a:t>/</a:t>
            </a:r>
            <a:endParaRPr lang="ro-RO" dirty="0" smtClean="0"/>
          </a:p>
          <a:p>
            <a:endParaRPr lang="ro-RO" dirty="0"/>
          </a:p>
          <a:p>
            <a:r>
              <a:rPr lang="ro-RO" dirty="0">
                <a:hlinkClick r:id="rId3"/>
              </a:rPr>
              <a:t>http://</a:t>
            </a:r>
            <a:r>
              <a:rPr lang="ro-RO" dirty="0" smtClean="0">
                <a:hlinkClick r:id="rId3"/>
              </a:rPr>
              <a:t>ca.transsped.ro/Index.aspx?Document=enrol</a:t>
            </a:r>
            <a:endParaRPr lang="ro-RO" dirty="0" smtClean="0"/>
          </a:p>
          <a:p>
            <a:endParaRPr lang="ro-RO" dirty="0"/>
          </a:p>
          <a:p>
            <a:r>
              <a:rPr lang="ro-RO" dirty="0">
                <a:hlinkClick r:id="rId4"/>
              </a:rPr>
              <a:t>http://</a:t>
            </a:r>
            <a:r>
              <a:rPr lang="ro-RO" dirty="0" smtClean="0">
                <a:hlinkClick r:id="rId4"/>
              </a:rPr>
              <a:t>ca.transsped.ro/Index.aspx?Document=UA_Form</a:t>
            </a:r>
            <a:endParaRPr lang="ro-RO" dirty="0" smtClean="0"/>
          </a:p>
          <a:p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obtain a </a:t>
            </a:r>
            <a:r>
              <a:rPr lang="en-US" dirty="0" smtClean="0"/>
              <a:t>digital certificate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ro-RO" dirty="0" err="1" smtClean="0"/>
              <a:t>qualified</a:t>
            </a:r>
            <a:r>
              <a:rPr lang="en-US" dirty="0" smtClean="0"/>
              <a:t>)</a:t>
            </a: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9201016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signing – Java Web Start</a:t>
            </a:r>
            <a:endParaRPr lang="en-US" dirty="0"/>
          </a:p>
        </p:txBody>
      </p:sp>
      <p:pic>
        <p:nvPicPr>
          <p:cNvPr id="1873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5100" y="1948656"/>
            <a:ext cx="37338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220</a:t>
            </a:fld>
            <a:endParaRPr lang="en-US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signing – Java Web Start</a:t>
            </a:r>
            <a:endParaRPr lang="en-US" dirty="0"/>
          </a:p>
        </p:txBody>
      </p:sp>
      <p:pic>
        <p:nvPicPr>
          <p:cNvPr id="1884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4925" y="1696244"/>
            <a:ext cx="6534150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221</a:t>
            </a:fld>
            <a:endParaRPr lang="en-US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Code signing - Macros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1237" y="1720056"/>
            <a:ext cx="4581525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222</a:t>
            </a:fld>
            <a:endParaRPr lang="en-US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signing - Macros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828800"/>
            <a:ext cx="387939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223</a:t>
            </a:fld>
            <a:endParaRPr lang="en-US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signing - Macros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981200"/>
            <a:ext cx="459105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224</a:t>
            </a:fld>
            <a:endParaRPr lang="en-US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Account </a:t>
            </a:r>
            <a:r>
              <a:rPr lang="ro-RO" dirty="0" smtClean="0"/>
              <a:t>C</a:t>
            </a:r>
            <a:r>
              <a:rPr lang="en-US" dirty="0" err="1" smtClean="0"/>
              <a:t>ontrol</a:t>
            </a:r>
            <a:r>
              <a:rPr lang="en-US" dirty="0" smtClean="0"/>
              <a:t> on Microsoft Windows 7 and greater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signing - Executables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225</a:t>
            </a:fld>
            <a:endParaRPr lang="en-US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Digital Signature Services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>
                <a:hlinkClick r:id="rId2"/>
              </a:rPr>
              <a:t>https://ec.europa.eu/cefdigital/wiki/display/CEFDIGITAL/Start+using+Digital+Signature+Services+%28DSS%29+-+Releases+and+Bitbucket</a:t>
            </a:r>
            <a:endParaRPr lang="ro-RO" dirty="0" smtClean="0"/>
          </a:p>
          <a:p>
            <a:endParaRPr lang="en-US" dirty="0" smtClean="0"/>
          </a:p>
          <a:p>
            <a:r>
              <a:rPr lang="en-US" b="1" dirty="0" smtClean="0"/>
              <a:t>Bouncy Castle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>
                <a:hlinkClick r:id="rId3"/>
              </a:rPr>
              <a:t>https://www.bouncycastle.org/</a:t>
            </a:r>
            <a:endParaRPr lang="ro-RO" dirty="0" smtClean="0"/>
          </a:p>
          <a:p>
            <a:pPr>
              <a:buNone/>
            </a:pPr>
            <a:endParaRPr lang="en-US" dirty="0" smtClean="0"/>
          </a:p>
          <a:p>
            <a:r>
              <a:rPr lang="en-US" b="1" dirty="0" err="1" smtClean="0"/>
              <a:t>SecureBlackbox</a:t>
            </a:r>
            <a:endParaRPr lang="en-US" b="1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>
                <a:hlinkClick r:id="rId4"/>
              </a:rPr>
              <a:t>http://www.secureblackbox.com/#</a:t>
            </a:r>
            <a:endParaRPr lang="ro-RO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err="1" smtClean="0"/>
              <a:t>Cryptography</a:t>
            </a:r>
            <a:r>
              <a:rPr lang="ro-RO" dirty="0" smtClean="0"/>
              <a:t> </a:t>
            </a:r>
            <a:r>
              <a:rPr lang="ro-RO" dirty="0" err="1" smtClean="0"/>
              <a:t>libraries</a:t>
            </a:r>
            <a:r>
              <a:rPr lang="ro-RO" dirty="0" smtClean="0"/>
              <a:t> – </a:t>
            </a:r>
            <a:r>
              <a:rPr lang="ro-RO" dirty="0" err="1" smtClean="0"/>
              <a:t>High</a:t>
            </a:r>
            <a:r>
              <a:rPr lang="ro-RO" dirty="0" smtClean="0"/>
              <a:t> </a:t>
            </a:r>
            <a:r>
              <a:rPr lang="ro-RO" dirty="0" err="1" smtClean="0"/>
              <a:t>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226</a:t>
            </a:fld>
            <a:endParaRPr lang="en-US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o-RO" b="1" dirty="0" err="1" smtClean="0"/>
              <a:t>OpenSSL</a:t>
            </a:r>
            <a:endParaRPr lang="ro-RO" b="1" dirty="0" smtClean="0"/>
          </a:p>
          <a:p>
            <a:pPr>
              <a:buNone/>
            </a:pPr>
            <a:r>
              <a:rPr lang="en-US" dirty="0" smtClean="0">
                <a:hlinkClick r:id="rId2"/>
              </a:rPr>
              <a:t>https://www.openssl.org/</a:t>
            </a:r>
            <a:endParaRPr lang="ro-RO" dirty="0" smtClean="0"/>
          </a:p>
          <a:p>
            <a:endParaRPr lang="ro-RO" dirty="0" smtClean="0"/>
          </a:p>
          <a:p>
            <a:r>
              <a:rPr lang="ro-RO" b="1" dirty="0" smtClean="0"/>
              <a:t>MIRACL</a:t>
            </a:r>
          </a:p>
          <a:p>
            <a:pPr>
              <a:buNone/>
            </a:pPr>
            <a:r>
              <a:rPr lang="en-US" dirty="0" smtClean="0">
                <a:hlinkClick r:id="rId3"/>
              </a:rPr>
              <a:t>https://github.com/miracl/MIRACL</a:t>
            </a:r>
            <a:endParaRPr lang="ro-RO" dirty="0" smtClean="0"/>
          </a:p>
          <a:p>
            <a:pPr>
              <a:buNone/>
            </a:pPr>
            <a:r>
              <a:rPr lang="en-US" dirty="0" smtClean="0">
                <a:hlinkClick r:id="rId4"/>
              </a:rPr>
              <a:t>https://libraries.docs.miracl.com/miracl-explained/what-is-miracl</a:t>
            </a:r>
            <a:endParaRPr lang="ro-RO" dirty="0" smtClean="0"/>
          </a:p>
          <a:p>
            <a:endParaRPr lang="ro-RO" dirty="0" smtClean="0"/>
          </a:p>
          <a:p>
            <a:r>
              <a:rPr lang="ro-RO" b="1" dirty="0" err="1" smtClean="0"/>
              <a:t>libecc</a:t>
            </a:r>
            <a:endParaRPr lang="ro-RO" b="1" dirty="0" smtClean="0"/>
          </a:p>
          <a:p>
            <a:pPr>
              <a:buNone/>
            </a:pPr>
            <a:r>
              <a:rPr lang="ro-RO" dirty="0" smtClean="0">
                <a:hlinkClick r:id="rId5"/>
              </a:rPr>
              <a:t>https://github.com/ANSSI-FR/libecc</a:t>
            </a:r>
            <a:endParaRPr lang="ro-RO" dirty="0" smtClean="0"/>
          </a:p>
          <a:p>
            <a:endParaRPr lang="ro-RO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Cryptography libraries – Low Level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227</a:t>
            </a:fld>
            <a:endParaRPr lang="en-US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ro-RO" u="sng" dirty="0" smtClean="0">
                <a:hlinkClick r:id="rId2"/>
              </a:rPr>
              <a:t>https://technet.microsoft.com/en-us/library/cc751157.aspx</a:t>
            </a:r>
            <a:endParaRPr lang="ro-RO" u="sng" dirty="0" smtClean="0"/>
          </a:p>
          <a:p>
            <a:pPr algn="just"/>
            <a:endParaRPr lang="en-US" dirty="0" smtClean="0"/>
          </a:p>
          <a:p>
            <a:pPr algn="just"/>
            <a:r>
              <a:rPr lang="ro-RO" dirty="0" smtClean="0"/>
              <a:t>P</a:t>
            </a:r>
            <a:r>
              <a:rPr lang="en-US" dirty="0" err="1" smtClean="0"/>
              <a:t>rovide</a:t>
            </a:r>
            <a:r>
              <a:rPr lang="ro-RO" dirty="0" smtClean="0"/>
              <a:t>s</a:t>
            </a:r>
            <a:r>
              <a:rPr lang="en-US" dirty="0" smtClean="0"/>
              <a:t> to clients a list of all the certificates of the certificate authorities that are trusted by Microsoft</a:t>
            </a:r>
            <a:endParaRPr lang="ro-RO" dirty="0" smtClean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Microsoft </a:t>
            </a:r>
            <a:r>
              <a:rPr lang="ro-RO" sz="2800" dirty="0" smtClean="0"/>
              <a:t>Trusted </a:t>
            </a:r>
            <a:r>
              <a:rPr lang="en-US" sz="2800" dirty="0" smtClean="0"/>
              <a:t>Root Certificate Program</a:t>
            </a:r>
            <a:endParaRPr lang="ro-RO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228</a:t>
            </a:fld>
            <a:endParaRPr lang="en-US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Trusted Root Certification Authorities logical certificate store </a:t>
            </a:r>
          </a:p>
          <a:p>
            <a:pPr lvl="1" algn="just"/>
            <a:r>
              <a:rPr lang="en-US" dirty="0" smtClean="0"/>
              <a:t>is populated with all these certificates from the moment that a Windows operating system is installed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 list of the certificate authorities that Microsoft trusts is permanently updated</a:t>
            </a:r>
          </a:p>
          <a:p>
            <a:pPr algn="just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Microsoft </a:t>
            </a:r>
            <a:r>
              <a:rPr lang="ro-RO" sz="2800" dirty="0"/>
              <a:t>Trusted </a:t>
            </a:r>
            <a:r>
              <a:rPr lang="en-US" sz="2800" dirty="0"/>
              <a:t>Root Certificate Program</a:t>
            </a:r>
            <a:endParaRPr lang="ro-RO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229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Getting a free </a:t>
            </a:r>
            <a:r>
              <a:rPr lang="en-GB" b="1" dirty="0" smtClean="0"/>
              <a:t>S/MIME digital certificate (personal)</a:t>
            </a:r>
          </a:p>
          <a:p>
            <a:endParaRPr lang="en-GB" dirty="0" smtClean="0"/>
          </a:p>
          <a:p>
            <a:r>
              <a:rPr lang="en-GB" dirty="0" smtClean="0">
                <a:hlinkClick r:id="rId2"/>
              </a:rPr>
              <a:t>http://kb.mozillazine.org/Getting_an_SMIME_certificate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Getting a free </a:t>
            </a:r>
            <a:r>
              <a:rPr lang="en-GB" b="1" dirty="0" smtClean="0"/>
              <a:t>SSL/TLS digital certificate (server)</a:t>
            </a:r>
          </a:p>
          <a:p>
            <a:endParaRPr lang="en-GB" dirty="0" smtClean="0"/>
          </a:p>
          <a:p>
            <a:r>
              <a:rPr lang="ro-RO" dirty="0" smtClean="0">
                <a:hlinkClick r:id="rId3"/>
              </a:rPr>
              <a:t>https://geekflare.com/free-ssl-tls-certificate/</a:t>
            </a:r>
            <a:endParaRPr lang="en-GB" dirty="0" smtClean="0"/>
          </a:p>
          <a:p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Free digital certificates</a:t>
            </a: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9201016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The update of the contents of Trusted Root Certification Authorities </a:t>
            </a:r>
            <a:r>
              <a:rPr lang="ro-RO" dirty="0" smtClean="0"/>
              <a:t>(</a:t>
            </a:r>
            <a:r>
              <a:rPr lang="en-US" b="1" dirty="0"/>
              <a:t>automatic </a:t>
            </a:r>
            <a:r>
              <a:rPr lang="en-US" b="1" dirty="0" err="1"/>
              <a:t>updat</a:t>
            </a:r>
            <a:r>
              <a:rPr lang="ro-RO" b="1" dirty="0"/>
              <a:t>e</a:t>
            </a:r>
            <a:r>
              <a:rPr lang="ro-RO" dirty="0"/>
              <a:t>)</a:t>
            </a:r>
            <a:r>
              <a:rPr lang="en-US" dirty="0" smtClean="0"/>
              <a:t>:</a:t>
            </a:r>
          </a:p>
          <a:p>
            <a:pPr lvl="1" algn="just"/>
            <a:r>
              <a:rPr lang="en-US" dirty="0" smtClean="0"/>
              <a:t>By Internet Explorer: </a:t>
            </a:r>
          </a:p>
          <a:p>
            <a:pPr lvl="1" algn="just"/>
            <a:r>
              <a:rPr lang="en-US" dirty="0" smtClean="0"/>
              <a:t>every time a user </a:t>
            </a:r>
          </a:p>
          <a:p>
            <a:pPr lvl="2" algn="just"/>
            <a:r>
              <a:rPr lang="en-US" dirty="0" smtClean="0"/>
              <a:t>access a HTTPS site, </a:t>
            </a:r>
          </a:p>
          <a:p>
            <a:pPr lvl="2" algn="just"/>
            <a:r>
              <a:rPr lang="en-US" dirty="0" smtClean="0"/>
              <a:t>or opens a S/MIME e-mail message, </a:t>
            </a:r>
          </a:p>
          <a:p>
            <a:pPr lvl="2" algn="just"/>
            <a:r>
              <a:rPr lang="en-US" dirty="0" smtClean="0"/>
              <a:t>or downloads a signed ActiveX control, </a:t>
            </a:r>
          </a:p>
          <a:p>
            <a:pPr lvl="1" algn="just"/>
            <a:r>
              <a:rPr lang="en-US" dirty="0" smtClean="0"/>
              <a:t>and the operating system, in its verifications, encounters a certificate that is not present in the Trusted store</a:t>
            </a:r>
          </a:p>
          <a:p>
            <a:pPr lvl="2" algn="just"/>
            <a:r>
              <a:rPr lang="en-US" dirty="0" smtClean="0"/>
              <a:t>it will verify online if this certificate is on the trusted CAs list of Microsoft </a:t>
            </a:r>
          </a:p>
          <a:p>
            <a:pPr lvl="2" algn="just"/>
            <a:r>
              <a:rPr lang="en-US" dirty="0" smtClean="0"/>
              <a:t>and if yes, it will be downloaded in the store</a:t>
            </a:r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Microsoft </a:t>
            </a:r>
            <a:r>
              <a:rPr lang="ro-RO" sz="2800" dirty="0"/>
              <a:t>Trusted </a:t>
            </a:r>
            <a:r>
              <a:rPr lang="en-US" sz="2800" dirty="0"/>
              <a:t>Root Certificate Program</a:t>
            </a:r>
            <a:endParaRPr lang="ro-RO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230</a:t>
            </a:fld>
            <a:endParaRPr lang="en-US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For a CA to have its certificate included on the Microsoft trusted CAs list, it must:</a:t>
            </a:r>
          </a:p>
          <a:p>
            <a:pPr lvl="1" algn="just"/>
            <a:endParaRPr lang="ro-RO" dirty="0" smtClean="0"/>
          </a:p>
          <a:p>
            <a:pPr lvl="1" algn="just"/>
            <a:r>
              <a:rPr lang="en-US" dirty="0" smtClean="0"/>
              <a:t>Obtain a preliminary approval for the participation, which is granted based on some information requested by Microsoft</a:t>
            </a:r>
          </a:p>
          <a:p>
            <a:pPr lvl="1" algn="just"/>
            <a:endParaRPr lang="en-US" dirty="0" smtClean="0"/>
          </a:p>
          <a:p>
            <a:pPr lvl="1" algn="just"/>
            <a:r>
              <a:rPr lang="en-US" dirty="0" smtClean="0"/>
              <a:t>The CA must send a test certificate issued by its root certificate authority</a:t>
            </a:r>
          </a:p>
          <a:p>
            <a:pPr lvl="1" algn="just"/>
            <a:endParaRPr lang="en-US" dirty="0" smtClean="0"/>
          </a:p>
          <a:p>
            <a:pPr lvl="1" algn="just"/>
            <a:r>
              <a:rPr lang="en-US" dirty="0" smtClean="0"/>
              <a:t>The CA must then sign an agreement with Microsoft</a:t>
            </a:r>
          </a:p>
          <a:p>
            <a:pPr algn="just"/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Microsoft </a:t>
            </a:r>
            <a:r>
              <a:rPr lang="ro-RO" sz="2800" dirty="0"/>
              <a:t>Trusted </a:t>
            </a:r>
            <a:r>
              <a:rPr lang="en-US" sz="2800" dirty="0"/>
              <a:t>Root Certificate Program</a:t>
            </a:r>
            <a:endParaRPr lang="ro-RO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231</a:t>
            </a:fld>
            <a:endParaRPr lang="en-US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The root certificate of the CA must have </a:t>
            </a:r>
          </a:p>
          <a:p>
            <a:pPr lvl="1" algn="just"/>
            <a:r>
              <a:rPr lang="en-US" dirty="0" smtClean="0"/>
              <a:t>a minimum 2048 bit length RSA key</a:t>
            </a:r>
          </a:p>
          <a:p>
            <a:pPr lvl="1" algn="just"/>
            <a:r>
              <a:rPr lang="en-US" dirty="0" smtClean="0"/>
              <a:t>the validity period must be at least 8 years</a:t>
            </a:r>
          </a:p>
          <a:p>
            <a:pPr lvl="1" algn="just"/>
            <a:r>
              <a:rPr lang="en-US" dirty="0" smtClean="0"/>
              <a:t>but it should expire before 2030</a:t>
            </a:r>
          </a:p>
          <a:p>
            <a:pPr lvl="1" algn="just"/>
            <a:endParaRPr lang="en-US" dirty="0" smtClean="0"/>
          </a:p>
          <a:p>
            <a:pPr algn="just"/>
            <a:r>
              <a:rPr lang="en-US" dirty="0" smtClean="0"/>
              <a:t>The certificates issued by the CA must </a:t>
            </a:r>
          </a:p>
          <a:p>
            <a:pPr lvl="1" algn="just"/>
            <a:r>
              <a:rPr lang="en-US" dirty="0" smtClean="0"/>
              <a:t>support the CRL Distribution Point extension</a:t>
            </a:r>
          </a:p>
          <a:p>
            <a:pPr lvl="1" algn="just"/>
            <a:r>
              <a:rPr lang="en-US" dirty="0" smtClean="0"/>
              <a:t>and the CRL distribution point must be publically accessible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Microsoft </a:t>
            </a:r>
            <a:r>
              <a:rPr lang="ro-RO" sz="2800" dirty="0"/>
              <a:t>Trusted </a:t>
            </a:r>
            <a:r>
              <a:rPr lang="en-US" sz="2800" dirty="0"/>
              <a:t>Root Certificate Program</a:t>
            </a:r>
            <a:endParaRPr lang="ro-RO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232</a:t>
            </a:fld>
            <a:endParaRPr lang="en-US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The CA</a:t>
            </a:r>
          </a:p>
          <a:p>
            <a:pPr lvl="1" algn="just"/>
            <a:r>
              <a:rPr lang="en-US" dirty="0" smtClean="0"/>
              <a:t>must have a written certificate revocation policy </a:t>
            </a:r>
          </a:p>
          <a:p>
            <a:pPr lvl="1" algn="just"/>
            <a:endParaRPr lang="en-US" dirty="0" smtClean="0"/>
          </a:p>
          <a:p>
            <a:pPr lvl="1" algn="just"/>
            <a:r>
              <a:rPr lang="en-US" dirty="0" smtClean="0"/>
              <a:t>must be able to revoke any of the issued certificates</a:t>
            </a:r>
          </a:p>
          <a:p>
            <a:pPr lvl="1" algn="just"/>
            <a:endParaRPr lang="en-US" dirty="0" smtClean="0"/>
          </a:p>
          <a:p>
            <a:pPr lvl="1" algn="just"/>
            <a:r>
              <a:rPr lang="en-US" dirty="0" smtClean="0"/>
              <a:t>must be the subject of an annual security audit </a:t>
            </a:r>
          </a:p>
          <a:p>
            <a:pPr lvl="1" algn="just"/>
            <a:endParaRPr lang="en-US" dirty="0" smtClean="0"/>
          </a:p>
          <a:p>
            <a:pPr lvl="1" algn="just"/>
            <a:r>
              <a:rPr lang="en-US" dirty="0" smtClean="0"/>
              <a:t>and it must sent the results to Microsoft</a:t>
            </a:r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Microsoft </a:t>
            </a:r>
            <a:r>
              <a:rPr lang="ro-RO" sz="2800" dirty="0"/>
              <a:t>Trusted </a:t>
            </a:r>
            <a:r>
              <a:rPr lang="en-US" sz="2800" dirty="0"/>
              <a:t>Root Certificate Program</a:t>
            </a:r>
            <a:endParaRPr lang="ro-RO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233</a:t>
            </a:fld>
            <a:endParaRPr lang="en-US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Using Internet Explorer</a:t>
            </a:r>
          </a:p>
          <a:p>
            <a:pPr lvl="1" algn="just"/>
            <a:r>
              <a:rPr lang="en-US" dirty="0" smtClean="0"/>
              <a:t>access a HTTPS web site for which the certificate is issued by a certificate authority that has its root certificate on the Microsoft trusted CAs list</a:t>
            </a:r>
          </a:p>
          <a:p>
            <a:pPr lvl="1" algn="just"/>
            <a:endParaRPr lang="en-US" dirty="0" smtClean="0"/>
          </a:p>
          <a:p>
            <a:pPr lvl="1" algn="just"/>
            <a:r>
              <a:rPr lang="en-US" dirty="0" smtClean="0"/>
              <a:t>E.g.</a:t>
            </a:r>
          </a:p>
          <a:p>
            <a:pPr lvl="1" algn="just"/>
            <a:r>
              <a:rPr lang="en-US" dirty="0" smtClean="0">
                <a:hlinkClick r:id="rId2"/>
              </a:rPr>
              <a:t>https://ca.transsped.ro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 page will be automatically opened, like a regular HTTP web page</a:t>
            </a:r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Microsoft </a:t>
            </a:r>
            <a:r>
              <a:rPr lang="ro-RO" sz="2800" dirty="0"/>
              <a:t>Trusted </a:t>
            </a:r>
            <a:r>
              <a:rPr lang="en-US" sz="2800" dirty="0"/>
              <a:t>Root Certificate Program</a:t>
            </a:r>
            <a:endParaRPr lang="ro-RO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234</a:t>
            </a:fld>
            <a:endParaRPr lang="en-US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Microsoft </a:t>
            </a:r>
            <a:r>
              <a:rPr lang="ro-RO" sz="2800" dirty="0"/>
              <a:t>Trusted </a:t>
            </a:r>
            <a:r>
              <a:rPr lang="en-US" sz="2800" dirty="0"/>
              <a:t>Root Certificate Program</a:t>
            </a:r>
            <a:endParaRPr lang="ro-RO" sz="28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541246"/>
            <a:ext cx="8229600" cy="4405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235</a:t>
            </a:fld>
            <a:endParaRPr lang="en-US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Microsoft </a:t>
            </a:r>
            <a:r>
              <a:rPr lang="ro-RO" sz="2800" dirty="0"/>
              <a:t>Trusted </a:t>
            </a:r>
            <a:r>
              <a:rPr lang="en-US" sz="2800" dirty="0"/>
              <a:t>Root Certificate Program</a:t>
            </a:r>
            <a:endParaRPr lang="ro-RO" sz="28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883942"/>
            <a:ext cx="8229600" cy="37203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236</a:t>
            </a:fld>
            <a:endParaRPr lang="en-US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Microsoft </a:t>
            </a:r>
            <a:r>
              <a:rPr lang="ro-RO" sz="2800" dirty="0"/>
              <a:t>Trusted </a:t>
            </a:r>
            <a:r>
              <a:rPr lang="en-US" sz="2800" dirty="0"/>
              <a:t>Root Certificate Program</a:t>
            </a:r>
            <a:endParaRPr lang="ro-RO" sz="28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7056" y="1481138"/>
            <a:ext cx="386988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237</a:t>
            </a:fld>
            <a:endParaRPr lang="en-US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Microsoft </a:t>
            </a:r>
            <a:r>
              <a:rPr lang="ro-RO" sz="2800" dirty="0"/>
              <a:t>Trusted </a:t>
            </a:r>
            <a:r>
              <a:rPr lang="en-US" sz="2800" dirty="0"/>
              <a:t>Root Certificate Program</a:t>
            </a:r>
            <a:endParaRPr lang="ro-RO" sz="28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27776"/>
            <a:ext cx="8229600" cy="4032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238</a:t>
            </a:fld>
            <a:endParaRPr lang="en-US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Microsoft </a:t>
            </a:r>
            <a:r>
              <a:rPr lang="ro-RO" sz="2800" dirty="0"/>
              <a:t>Trusted </a:t>
            </a:r>
            <a:r>
              <a:rPr lang="en-US" sz="2800" dirty="0"/>
              <a:t>Root Certificate Program</a:t>
            </a:r>
            <a:endParaRPr lang="ro-RO" sz="28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6074" y="1481138"/>
            <a:ext cx="6691851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239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SECTIGO (formerly </a:t>
            </a:r>
            <a:r>
              <a:rPr lang="ro-RO" dirty="0" smtClean="0"/>
              <a:t>COMODO </a:t>
            </a:r>
            <a:r>
              <a:rPr lang="en-GB" dirty="0" smtClean="0"/>
              <a:t>CA)</a:t>
            </a:r>
            <a:endParaRPr lang="ro-RO" dirty="0" smtClean="0"/>
          </a:p>
          <a:p>
            <a:r>
              <a:rPr lang="ro-RO" dirty="0" smtClean="0">
                <a:hlinkClick r:id="rId2"/>
              </a:rPr>
              <a:t>https://www.instantssl.com/ssl-certificate-products/free-email-certificate.html</a:t>
            </a:r>
            <a:endParaRPr lang="en-GB" dirty="0" smtClean="0"/>
          </a:p>
          <a:p>
            <a:endParaRPr lang="ro-RO" dirty="0" smtClean="0"/>
          </a:p>
          <a:p>
            <a:endParaRPr lang="ro-RO" dirty="0" smtClean="0"/>
          </a:p>
          <a:p>
            <a:r>
              <a:rPr lang="ro-RO" dirty="0" err="1" smtClean="0"/>
              <a:t>Actalis</a:t>
            </a:r>
            <a:endParaRPr lang="ro-RO" dirty="0" smtClean="0"/>
          </a:p>
          <a:p>
            <a:r>
              <a:rPr lang="ro-RO" dirty="0" smtClean="0">
                <a:hlinkClick r:id="rId3"/>
              </a:rPr>
              <a:t>https://www.actalis.it/products/certificates-for-secure-electronic-mail.aspx</a:t>
            </a:r>
            <a:endParaRPr lang="en-GB" dirty="0" smtClean="0"/>
          </a:p>
          <a:p>
            <a:pPr>
              <a:buNone/>
            </a:pPr>
            <a:endParaRPr lang="ro-RO" dirty="0" smtClean="0"/>
          </a:p>
          <a:p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Free digital certificates (S/MIME)</a:t>
            </a: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92010164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Microsoft </a:t>
            </a:r>
            <a:r>
              <a:rPr lang="ro-RO" sz="2800" dirty="0"/>
              <a:t>Trusted </a:t>
            </a:r>
            <a:r>
              <a:rPr lang="en-US" sz="2800" dirty="0"/>
              <a:t>Root Certificate Program</a:t>
            </a:r>
            <a:endParaRPr lang="ro-RO" sz="28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2175" y="1543844"/>
            <a:ext cx="481965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240</a:t>
            </a:fld>
            <a:endParaRPr lang="en-US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Microsoft </a:t>
            </a:r>
            <a:r>
              <a:rPr lang="ro-RO" sz="2800" dirty="0"/>
              <a:t>Trusted </a:t>
            </a:r>
            <a:r>
              <a:rPr lang="en-US" sz="2800" dirty="0"/>
              <a:t>Root Certificate Program</a:t>
            </a:r>
            <a:endParaRPr lang="ro-RO" sz="2800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2924" y="1481138"/>
            <a:ext cx="6918151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241</a:t>
            </a:fld>
            <a:endParaRPr lang="en-US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Using Internet Explorer</a:t>
            </a:r>
          </a:p>
          <a:p>
            <a:pPr lvl="1" algn="just"/>
            <a:r>
              <a:rPr lang="en-US" dirty="0" smtClean="0"/>
              <a:t>access a HTTPS web site for which the certificate is NOT issued by a certificate authority that has its root certificate on the Microsoft trusted CAs list</a:t>
            </a:r>
          </a:p>
          <a:p>
            <a:pPr lvl="1" algn="just"/>
            <a:endParaRPr lang="en-US" dirty="0" smtClean="0"/>
          </a:p>
          <a:p>
            <a:pPr lvl="1" algn="just"/>
            <a:r>
              <a:rPr lang="en-US" dirty="0" smtClean="0"/>
              <a:t>E.g.</a:t>
            </a:r>
          </a:p>
          <a:p>
            <a:pPr lvl="1" algn="just"/>
            <a:r>
              <a:rPr lang="en-US" dirty="0" smtClean="0">
                <a:hlinkClick r:id="rId2"/>
              </a:rPr>
              <a:t>https://www.cacert.org</a:t>
            </a:r>
            <a:endParaRPr lang="en-US" dirty="0" smtClean="0"/>
          </a:p>
          <a:p>
            <a:pPr algn="just">
              <a:buNone/>
            </a:pPr>
            <a:endParaRPr lang="en-US" dirty="0" smtClean="0"/>
          </a:p>
          <a:p>
            <a:pPr algn="just"/>
            <a:r>
              <a:rPr lang="en-US" dirty="0" smtClean="0"/>
              <a:t>The page will NOT be automatically opened</a:t>
            </a:r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Microsoft </a:t>
            </a:r>
            <a:r>
              <a:rPr lang="ro-RO" sz="2800" dirty="0"/>
              <a:t>Trusted </a:t>
            </a:r>
            <a:r>
              <a:rPr lang="en-US" sz="2800" dirty="0"/>
              <a:t>Root Certificate Program</a:t>
            </a:r>
            <a:endParaRPr lang="ro-RO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242</a:t>
            </a:fld>
            <a:endParaRPr lang="en-US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Microsoft </a:t>
            </a:r>
            <a:r>
              <a:rPr lang="ro-RO" sz="2800" dirty="0"/>
              <a:t>Trusted </a:t>
            </a:r>
            <a:r>
              <a:rPr lang="en-US" sz="2800" dirty="0"/>
              <a:t>Root Certificate Program</a:t>
            </a:r>
            <a:endParaRPr lang="ro-RO" sz="2800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7737" y="1605756"/>
            <a:ext cx="7248525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243</a:t>
            </a:fld>
            <a:endParaRPr lang="en-US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Microsoft </a:t>
            </a:r>
            <a:r>
              <a:rPr lang="ro-RO" sz="2800" dirty="0"/>
              <a:t>Trusted </a:t>
            </a:r>
            <a:r>
              <a:rPr lang="en-US" sz="2800" dirty="0"/>
              <a:t>Root Certificate Program</a:t>
            </a:r>
            <a:endParaRPr lang="ro-RO" sz="2800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0620" y="1481138"/>
            <a:ext cx="674276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244</a:t>
            </a:fld>
            <a:endParaRPr lang="en-US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Microsoft </a:t>
            </a:r>
            <a:r>
              <a:rPr lang="ro-RO" sz="2800" dirty="0"/>
              <a:t>Trusted </a:t>
            </a:r>
            <a:r>
              <a:rPr lang="en-US" sz="2800" dirty="0"/>
              <a:t>Root Certificate Program</a:t>
            </a:r>
            <a:endParaRPr lang="ro-RO" sz="2800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2712" y="1491456"/>
            <a:ext cx="3838575" cy="450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245</a:t>
            </a:fld>
            <a:endParaRPr lang="en-US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Microsoft </a:t>
            </a:r>
            <a:r>
              <a:rPr lang="ro-RO" sz="2800" dirty="0"/>
              <a:t>Trusted </a:t>
            </a:r>
            <a:r>
              <a:rPr lang="en-US" sz="2800" dirty="0"/>
              <a:t>Root Certificate Program</a:t>
            </a:r>
            <a:endParaRPr lang="ro-RO" sz="2800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9498" y="1481138"/>
            <a:ext cx="8145004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246</a:t>
            </a:fld>
            <a:endParaRPr lang="en-US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Microsoft </a:t>
            </a:r>
            <a:r>
              <a:rPr lang="ro-RO" sz="2800" dirty="0"/>
              <a:t>Trusted </a:t>
            </a:r>
            <a:r>
              <a:rPr lang="en-US" sz="2800" dirty="0"/>
              <a:t>Root Certificate Program</a:t>
            </a:r>
            <a:endParaRPr lang="ro-RO" sz="2800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4211" y="1481138"/>
            <a:ext cx="703557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247</a:t>
            </a:fld>
            <a:endParaRPr lang="en-US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just"/>
            <a:r>
              <a:rPr lang="ro-RO" u="sng" dirty="0" smtClean="0">
                <a:hlinkClick r:id="rId3"/>
              </a:rPr>
              <a:t>https://www.mozilla.org/en-US/about/governance/policies/security-group/certs/policy/</a:t>
            </a:r>
            <a:endParaRPr lang="ro-RO" u="sng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When downloading and installing </a:t>
            </a:r>
          </a:p>
          <a:p>
            <a:pPr lvl="1" algn="just"/>
            <a:r>
              <a:rPr lang="en-US" dirty="0" smtClean="0"/>
              <a:t>Firefox, </a:t>
            </a:r>
          </a:p>
          <a:p>
            <a:pPr lvl="1" algn="just"/>
            <a:r>
              <a:rPr lang="en-US" dirty="0" smtClean="0"/>
              <a:t>Thunderbird </a:t>
            </a:r>
          </a:p>
          <a:p>
            <a:pPr lvl="1" algn="just"/>
            <a:r>
              <a:rPr lang="en-US" dirty="0" smtClean="0"/>
              <a:t>or other Mozilla applications</a:t>
            </a:r>
          </a:p>
          <a:p>
            <a:pPr algn="just"/>
            <a:r>
              <a:rPr lang="en-US" dirty="0" smtClean="0"/>
              <a:t>their certificate store it is populated will a list of certificates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All these certificates are marked as trusted so Firefox and Thunderbird, for example, will use them for digital signatures validation without displaying any message to the user</a:t>
            </a:r>
          </a:p>
          <a:p>
            <a:pPr algn="just"/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Mozilla CA Certificate Policy</a:t>
            </a: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248</a:t>
            </a:fld>
            <a:endParaRPr lang="en-US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As for the Microsoft Program, a CA will be included on this list after a request and a special verification process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 major differences from the Microsoft verification process are that no fees are requested, and the verification is public</a:t>
            </a:r>
            <a:endParaRPr lang="ro-RO" dirty="0" smtClean="0"/>
          </a:p>
          <a:p>
            <a:pPr algn="just"/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Mozilla CA Certificate Policy</a:t>
            </a: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249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 smtClean="0"/>
              <a:t>WoSign</a:t>
            </a:r>
            <a:endParaRPr lang="en-GB" dirty="0" smtClean="0"/>
          </a:p>
          <a:p>
            <a:r>
              <a:rPr lang="en-GB" dirty="0" smtClean="0">
                <a:hlinkClick r:id="rId2"/>
              </a:rPr>
              <a:t>https://www.wosign.com/english/Free_Email_Certificate.htm</a:t>
            </a:r>
            <a:endParaRPr lang="en-GB" dirty="0" smtClean="0"/>
          </a:p>
          <a:p>
            <a:pPr>
              <a:buNone/>
            </a:pPr>
            <a:endParaRPr lang="en-GB" dirty="0" smtClean="0"/>
          </a:p>
          <a:p>
            <a:r>
              <a:rPr lang="en-GB" dirty="0" err="1" smtClean="0"/>
              <a:t>GlobalSign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https://www.globalsign.com/en/personalsign/</a:t>
            </a:r>
            <a:endParaRPr lang="en-GB" dirty="0" smtClean="0"/>
          </a:p>
          <a:p>
            <a:pPr>
              <a:buNone/>
            </a:pPr>
            <a:endParaRPr lang="en-GB" dirty="0" smtClean="0"/>
          </a:p>
          <a:p>
            <a:r>
              <a:rPr lang="en-GB" dirty="0" err="1" smtClean="0"/>
              <a:t>secorio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https://www.secorio.com/en/?S_MIME_Email_Certificates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Free digital certificates (S/MIME)</a:t>
            </a:r>
            <a:endParaRPr lang="en-GB" dirty="0"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Mozilla CA Certificate Policy</a:t>
            </a:r>
            <a:endParaRPr lang="ro-RO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4915" y="1481138"/>
            <a:ext cx="653417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250</a:t>
            </a:fld>
            <a:endParaRPr lang="en-US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Mozilla CA Certificate Policy</a:t>
            </a:r>
            <a:endParaRPr lang="ro-RO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23900" y="1643856"/>
            <a:ext cx="7696200" cy="42005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251</a:t>
            </a:fld>
            <a:endParaRPr lang="en-US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Mozilla CA Certificate Policy</a:t>
            </a:r>
            <a:endParaRPr lang="ro-RO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20934" y="1481138"/>
            <a:ext cx="8102132" cy="452596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252</a:t>
            </a:fld>
            <a:endParaRPr lang="en-US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Mozilla CA Certificate Policy</a:t>
            </a:r>
            <a:endParaRPr lang="ro-RO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520771"/>
            <a:ext cx="8229600" cy="444669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253</a:t>
            </a:fld>
            <a:endParaRPr lang="en-US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Mozilla CA Certificate Policy</a:t>
            </a:r>
            <a:endParaRPr lang="ro-RO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57362" y="1748631"/>
            <a:ext cx="5629275" cy="39909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254</a:t>
            </a:fld>
            <a:endParaRPr lang="en-US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Mozilla CA Certificate Policy</a:t>
            </a:r>
            <a:endParaRPr lang="ro-RO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9557" y="1481138"/>
            <a:ext cx="656488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255</a:t>
            </a:fld>
            <a:endParaRPr lang="en-US"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Mozilla CA Certificate Policy</a:t>
            </a:r>
            <a:endParaRPr lang="ro-RO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6733" y="1481138"/>
            <a:ext cx="4490534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256</a:t>
            </a:fld>
            <a:endParaRPr lang="en-US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Mozilla CA Certificate Policy</a:t>
            </a:r>
            <a:endParaRPr lang="ro-RO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33575" y="1924844"/>
            <a:ext cx="5276850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257</a:t>
            </a:fld>
            <a:endParaRPr lang="en-US"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Mozilla CA Certificate Policy</a:t>
            </a:r>
            <a:endParaRPr lang="ro-RO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794117"/>
            <a:ext cx="8229600" cy="39000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258</a:t>
            </a:fld>
            <a:endParaRPr lang="en-US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vi-VN" dirty="0" smtClean="0"/>
              <a:t>Legea nr. 455/2001 privind </a:t>
            </a:r>
            <a:r>
              <a:rPr lang="vi-VN" b="1" dirty="0" smtClean="0"/>
              <a:t>semnătura electronică</a:t>
            </a:r>
            <a:endParaRPr lang="en-GB" b="1" dirty="0" smtClean="0"/>
          </a:p>
          <a:p>
            <a:pPr lvl="1"/>
            <a:r>
              <a:rPr lang="en-GB" dirty="0" smtClean="0">
                <a:hlinkClick r:id="rId2"/>
              </a:rPr>
              <a:t>http://www.transsped.ro/content/L_2001_07_18_455.pdf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HG 1259/2001 </a:t>
            </a:r>
            <a:r>
              <a:rPr lang="en-GB" dirty="0" err="1" smtClean="0"/>
              <a:t>privind</a:t>
            </a:r>
            <a:r>
              <a:rPr lang="en-GB" dirty="0" smtClean="0"/>
              <a:t> </a:t>
            </a:r>
            <a:r>
              <a:rPr lang="en-GB" dirty="0" err="1" smtClean="0"/>
              <a:t>Normele</a:t>
            </a:r>
            <a:r>
              <a:rPr lang="en-GB" dirty="0" smtClean="0"/>
              <a:t> </a:t>
            </a:r>
            <a:r>
              <a:rPr lang="en-GB" dirty="0" err="1" smtClean="0"/>
              <a:t>tehnice</a:t>
            </a:r>
            <a:r>
              <a:rPr lang="en-GB" dirty="0" smtClean="0"/>
              <a:t> </a:t>
            </a:r>
            <a:r>
              <a:rPr lang="en-GB" dirty="0" err="1" smtClean="0"/>
              <a:t>şi</a:t>
            </a:r>
            <a:r>
              <a:rPr lang="en-GB" dirty="0" smtClean="0"/>
              <a:t> </a:t>
            </a:r>
            <a:r>
              <a:rPr lang="en-GB" dirty="0" err="1" smtClean="0"/>
              <a:t>metodologice</a:t>
            </a:r>
            <a:r>
              <a:rPr lang="en-GB" dirty="0" smtClean="0"/>
              <a:t> </a:t>
            </a:r>
            <a:r>
              <a:rPr lang="en-GB" dirty="0" err="1" smtClean="0"/>
              <a:t>pentru</a:t>
            </a:r>
            <a:r>
              <a:rPr lang="en-GB" dirty="0" smtClean="0"/>
              <a:t> </a:t>
            </a:r>
            <a:r>
              <a:rPr lang="en-GB" dirty="0" err="1" smtClean="0"/>
              <a:t>aplicarea</a:t>
            </a:r>
            <a:r>
              <a:rPr lang="en-GB" dirty="0" smtClean="0"/>
              <a:t> </a:t>
            </a:r>
            <a:r>
              <a:rPr lang="en-GB" dirty="0" err="1" smtClean="0"/>
              <a:t>Legii</a:t>
            </a:r>
            <a:r>
              <a:rPr lang="en-GB" dirty="0" smtClean="0"/>
              <a:t> nr. 455/2001 </a:t>
            </a:r>
            <a:r>
              <a:rPr lang="en-GB" dirty="0" err="1" smtClean="0"/>
              <a:t>privind</a:t>
            </a:r>
            <a:r>
              <a:rPr lang="en-GB" dirty="0" smtClean="0"/>
              <a:t> </a:t>
            </a:r>
            <a:r>
              <a:rPr lang="en-GB" dirty="0" err="1" smtClean="0"/>
              <a:t>semnatura</a:t>
            </a:r>
            <a:r>
              <a:rPr lang="en-GB" dirty="0" smtClean="0"/>
              <a:t> </a:t>
            </a:r>
            <a:r>
              <a:rPr lang="en-GB" dirty="0" err="1" smtClean="0"/>
              <a:t>electronicã</a:t>
            </a:r>
            <a:endParaRPr lang="en-GB" dirty="0" smtClean="0"/>
          </a:p>
          <a:p>
            <a:pPr lvl="1"/>
            <a:r>
              <a:rPr lang="en-GB" dirty="0" smtClean="0">
                <a:hlinkClick r:id="rId3"/>
              </a:rPr>
              <a:t>http://www.transsped.ro/content/HG_2001_12_13_1259.pdf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err="1" smtClean="0"/>
              <a:t>eIDAS</a:t>
            </a:r>
            <a:r>
              <a:rPr lang="en-GB" dirty="0" smtClean="0"/>
              <a:t> Regulation no. 910/2014</a:t>
            </a:r>
          </a:p>
          <a:p>
            <a:pPr lvl="1"/>
            <a:r>
              <a:rPr lang="en-GB" dirty="0" smtClean="0">
                <a:hlinkClick r:id="rId4"/>
              </a:rPr>
              <a:t>https://eur-lex.europa.eu/legal-content/RO/TXT/PDF/?uri=CELEX:32014R0910&amp;from=EN</a:t>
            </a:r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Legislation</a:t>
            </a:r>
            <a:endParaRPr lang="en-GB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 smtClean="0"/>
              <a:t>Tutorials – </a:t>
            </a:r>
            <a:r>
              <a:rPr lang="en-GB" dirty="0" smtClean="0"/>
              <a:t>COMODO</a:t>
            </a:r>
          </a:p>
          <a:p>
            <a:endParaRPr lang="en-GB" dirty="0" smtClean="0"/>
          </a:p>
          <a:p>
            <a:r>
              <a:rPr lang="en-GB" dirty="0" smtClean="0">
                <a:hlinkClick r:id="rId2"/>
              </a:rPr>
              <a:t>https://fastersolutions.com/wp-lib/wp-content/uploads/2015/07/comodoinstructions.pdf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>
                <a:hlinkClick r:id="rId3"/>
              </a:rPr>
              <a:t>https://support.postbox-inc.com/hc/en-us/articles/202200540-Obtaining-an-S-MIME-Certificate-to-Sign-Emails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>
                <a:hlinkClick r:id="rId4"/>
              </a:rPr>
              <a:t>https://www.netwoven.com/2015/07/07/secure-encrypt-emails-in-outlook-with-a-digital-id-certificate/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Free digital certificates (S/MIME)</a:t>
            </a:r>
            <a:endParaRPr lang="en-GB" dirty="0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vi-VN" dirty="0" smtClean="0"/>
              <a:t>Legea nr. 451 din 1 noiembrie 2004 privind </a:t>
            </a:r>
            <a:r>
              <a:rPr lang="vi-VN" b="1" dirty="0" smtClean="0"/>
              <a:t>marca temporală</a:t>
            </a:r>
            <a:endParaRPr lang="en-GB" b="1" dirty="0" smtClean="0"/>
          </a:p>
          <a:p>
            <a:pPr lvl="1"/>
            <a:r>
              <a:rPr lang="en-GB" dirty="0" smtClean="0">
                <a:hlinkClick r:id="rId2"/>
              </a:rPr>
              <a:t>https://www.certsign.ro/ro/documentatie/legislatie/legea-451-2004-privind-marca-temporala</a:t>
            </a:r>
            <a:endParaRPr lang="en-GB" dirty="0" smtClean="0"/>
          </a:p>
          <a:p>
            <a:endParaRPr lang="en-GB" dirty="0" smtClean="0"/>
          </a:p>
          <a:p>
            <a:r>
              <a:rPr lang="vi-VN" dirty="0" smtClean="0"/>
              <a:t>Legea nr. 589 din 15 decembrie 2004 privind regimul juridic al </a:t>
            </a:r>
            <a:r>
              <a:rPr lang="vi-VN" b="1" dirty="0" smtClean="0"/>
              <a:t>activităţii electronice notariale</a:t>
            </a:r>
            <a:endParaRPr lang="en-GB" b="1" dirty="0" smtClean="0"/>
          </a:p>
          <a:p>
            <a:pPr lvl="1"/>
            <a:r>
              <a:rPr lang="en-GB" dirty="0" smtClean="0">
                <a:hlinkClick r:id="rId3"/>
              </a:rPr>
              <a:t>https://www.certsign.ro/ro/documentatie/legislatie/legea-589-2004-activitate-electronica-notariala</a:t>
            </a:r>
            <a:endParaRPr lang="en-GB" dirty="0" smtClean="0"/>
          </a:p>
          <a:p>
            <a:endParaRPr lang="en-GB" dirty="0" smtClean="0"/>
          </a:p>
          <a:p>
            <a:r>
              <a:rPr lang="vi-VN" dirty="0" smtClean="0"/>
              <a:t>Normele tehnice şi metodologice pentru aplicarea legii 589/2004 privind regimul juridic al activităţii electronice notariale</a:t>
            </a:r>
            <a:endParaRPr lang="en-GB" dirty="0" smtClean="0"/>
          </a:p>
          <a:p>
            <a:pPr lvl="1"/>
            <a:r>
              <a:rPr lang="en-GB" dirty="0" smtClean="0">
                <a:hlinkClick r:id="rId4"/>
              </a:rPr>
              <a:t>https://www.certsign.ro/ro/documentatie/legislatie/norme-aplicare-lege-activitate-electronica-notariala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Legislation</a:t>
            </a:r>
            <a:endParaRPr lang="en-GB" dirty="0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dirty="0" smtClean="0"/>
              <a:t>Legea </a:t>
            </a:r>
            <a:r>
              <a:rPr lang="en-GB" dirty="0" smtClean="0"/>
              <a:t>135/2007 a </a:t>
            </a:r>
            <a:r>
              <a:rPr lang="vi-VN" b="1" dirty="0" smtClean="0"/>
              <a:t>arhivării electronice</a:t>
            </a:r>
            <a:endParaRPr lang="en-GB" b="1" dirty="0" smtClean="0"/>
          </a:p>
          <a:p>
            <a:pPr lvl="1"/>
            <a:r>
              <a:rPr lang="en-GB" dirty="0" smtClean="0">
                <a:hlinkClick r:id="rId2"/>
              </a:rPr>
              <a:t>https://www.certsign.ro/ro/documentatie/legislatie/legea-135-2007-arhivare-electronica</a:t>
            </a:r>
            <a:endParaRPr lang="en-GB" dirty="0" smtClean="0"/>
          </a:p>
          <a:p>
            <a:endParaRPr lang="en-GB" dirty="0" smtClean="0"/>
          </a:p>
          <a:p>
            <a:r>
              <a:rPr lang="vi-VN" dirty="0" smtClean="0"/>
              <a:t>Ordin MEF 858/2008 privind depunerea </a:t>
            </a:r>
            <a:r>
              <a:rPr lang="vi-VN" b="1" dirty="0" smtClean="0"/>
              <a:t>declaraţiilor fiscale prin mijloace electronice </a:t>
            </a:r>
            <a:r>
              <a:rPr lang="vi-VN" dirty="0" smtClean="0"/>
              <a:t>de transmitere la distanţă</a:t>
            </a:r>
            <a:endParaRPr lang="en-GB" dirty="0" smtClean="0"/>
          </a:p>
          <a:p>
            <a:pPr lvl="1"/>
            <a:r>
              <a:rPr lang="en-GB" dirty="0" smtClean="0">
                <a:hlinkClick r:id="rId3"/>
              </a:rPr>
              <a:t>https://www.certsign.ro/ro/documentatie/legislatie/ordin-declaratii-fiscale-online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Legislation</a:t>
            </a:r>
            <a:endParaRPr lang="en-GB" dirty="0"/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err="1" smtClean="0"/>
              <a:t>AlfaSign</a:t>
            </a:r>
            <a:endParaRPr lang="en-GB" dirty="0" smtClean="0"/>
          </a:p>
          <a:p>
            <a:r>
              <a:rPr lang="en-GB" dirty="0" smtClean="0">
                <a:hlinkClick r:id="rId2"/>
              </a:rPr>
              <a:t>https://www.alfasign.ro/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err="1" smtClean="0"/>
              <a:t>certSIGN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https://www.certsign.ro/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CERT DIGITAL</a:t>
            </a:r>
          </a:p>
          <a:p>
            <a:r>
              <a:rPr lang="en-GB" dirty="0" smtClean="0">
                <a:hlinkClick r:id="rId4"/>
              </a:rPr>
              <a:t>https://www.certdigital.ro/</a:t>
            </a:r>
            <a:endParaRPr lang="en-GB" dirty="0" smtClean="0"/>
          </a:p>
          <a:p>
            <a:pPr>
              <a:buNone/>
            </a:pPr>
            <a:endParaRPr lang="en-GB" dirty="0" smtClean="0"/>
          </a:p>
          <a:p>
            <a:r>
              <a:rPr lang="en-GB" dirty="0" err="1" smtClean="0"/>
              <a:t>DigiSign</a:t>
            </a:r>
            <a:endParaRPr lang="en-GB" dirty="0" smtClean="0"/>
          </a:p>
          <a:p>
            <a:r>
              <a:rPr lang="en-GB" dirty="0" smtClean="0">
                <a:hlinkClick r:id="rId5"/>
              </a:rPr>
              <a:t>https://www.digisign.ro/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Trans Sped</a:t>
            </a:r>
          </a:p>
          <a:p>
            <a:r>
              <a:rPr lang="en-GB" dirty="0" smtClean="0">
                <a:hlinkClick r:id="rId6"/>
              </a:rPr>
              <a:t>http://www.transsped.ro/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Romanian CAs</a:t>
            </a:r>
            <a:endParaRPr lang="en-GB" dirty="0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The Value of Certificate Revocation Lists (CRLs) in a PKI</a:t>
            </a:r>
            <a:endParaRPr lang="ro-RO" dirty="0" smtClean="0"/>
          </a:p>
          <a:p>
            <a:pPr lvl="1"/>
            <a:r>
              <a:rPr lang="ro-RO" dirty="0" smtClean="0">
                <a:hlinkClick r:id="rId2"/>
              </a:rPr>
              <a:t>https://blogs.technet.microsoft.com/staysafe/2012/02/09/the-value-of-certificate-revocation-lists-crls-in-a-pki/</a:t>
            </a:r>
            <a:endParaRPr lang="ro-RO" dirty="0" smtClean="0"/>
          </a:p>
          <a:p>
            <a:endParaRPr lang="ro-RO" dirty="0" smtClean="0"/>
          </a:p>
          <a:p>
            <a:r>
              <a:rPr lang="en-GB" dirty="0" smtClean="0"/>
              <a:t>Formats of a digital signature</a:t>
            </a:r>
            <a:endParaRPr lang="ro-RO" dirty="0" smtClean="0"/>
          </a:p>
          <a:p>
            <a:pPr lvl="1"/>
            <a:r>
              <a:rPr lang="en-GB" dirty="0" smtClean="0">
                <a:hlinkClick r:id="rId3"/>
              </a:rPr>
              <a:t>http://developers-club.com/posts/191866/</a:t>
            </a:r>
            <a:endParaRPr lang="ro-RO" dirty="0" smtClean="0"/>
          </a:p>
          <a:p>
            <a:endParaRPr lang="ro-RO" dirty="0" smtClean="0"/>
          </a:p>
          <a:p>
            <a:r>
              <a:rPr lang="en-GB" dirty="0" smtClean="0"/>
              <a:t>Introduction to XML Digital Signatures</a:t>
            </a:r>
            <a:endParaRPr lang="ro-RO" dirty="0" smtClean="0"/>
          </a:p>
          <a:p>
            <a:pPr lvl="1"/>
            <a:r>
              <a:rPr lang="en-GB" dirty="0" smtClean="0">
                <a:hlinkClick r:id="rId4"/>
              </a:rPr>
              <a:t>https://flylib.com/books/en/2.329.1.75/1/</a:t>
            </a:r>
            <a:endParaRPr lang="ro-RO" dirty="0" smtClean="0"/>
          </a:p>
          <a:p>
            <a:endParaRPr lang="ro-RO" dirty="0" smtClean="0"/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 smtClean="0"/>
              <a:t>References</a:t>
            </a:r>
            <a:endParaRPr lang="en-GB" dirty="0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Certificate Trust</a:t>
            </a:r>
            <a:endParaRPr lang="ro-RO" dirty="0" smtClean="0"/>
          </a:p>
          <a:p>
            <a:pPr lvl="1"/>
            <a:r>
              <a:rPr lang="en-GB" dirty="0" smtClean="0">
                <a:hlinkClick r:id="rId2"/>
              </a:rPr>
              <a:t>https://piv.idmanagement.gov/pivcertchains/</a:t>
            </a:r>
            <a:endParaRPr lang="ro-RO" dirty="0" smtClean="0"/>
          </a:p>
          <a:p>
            <a:endParaRPr lang="ro-RO" dirty="0" smtClean="0"/>
          </a:p>
          <a:p>
            <a:r>
              <a:rPr lang="en-GB" dirty="0" smtClean="0"/>
              <a:t>Windows XP: Certificate Status and Revocation Checking</a:t>
            </a:r>
            <a:endParaRPr lang="ro-RO" dirty="0" smtClean="0"/>
          </a:p>
          <a:p>
            <a:pPr lvl="1"/>
            <a:r>
              <a:rPr lang="en-GB" dirty="0" smtClean="0">
                <a:hlinkClick r:id="rId3"/>
              </a:rPr>
              <a:t>https://social.technet.microsoft.com/wiki/contents/articles/4954.windows-xp-certificate-status-and-revocation-checking.aspx</a:t>
            </a:r>
            <a:endParaRPr lang="en-GB" dirty="0" smtClean="0"/>
          </a:p>
          <a:p>
            <a:endParaRPr lang="ro-RO" dirty="0" smtClean="0"/>
          </a:p>
          <a:p>
            <a:r>
              <a:rPr lang="en-GB" dirty="0" smtClean="0"/>
              <a:t>Digital Signatures in a PDF</a:t>
            </a:r>
            <a:endParaRPr lang="ro-RO" dirty="0" smtClean="0"/>
          </a:p>
          <a:p>
            <a:pPr lvl="1"/>
            <a:r>
              <a:rPr lang="ro-RO" dirty="0" smtClean="0">
                <a:hlinkClick r:id="rId4"/>
              </a:rPr>
              <a:t>https://www.adobe.com/devnet-docs/acrobatetk/tools/DigSig/Acrobat_DigitalSignatures_in_PDF.pdf</a:t>
            </a:r>
            <a:endParaRPr lang="ro-RO" dirty="0" smtClean="0"/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 smtClean="0"/>
              <a:t>References</a:t>
            </a:r>
            <a:endParaRPr lang="en-GB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COMODO</a:t>
            </a:r>
          </a:p>
          <a:p>
            <a:r>
              <a:rPr lang="en-GB" dirty="0" smtClean="0">
                <a:hlinkClick r:id="rId2"/>
              </a:rPr>
              <a:t>https://ssl.comodo.com/free-ssl-certificate.php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Let’s encrypt</a:t>
            </a:r>
          </a:p>
          <a:p>
            <a:r>
              <a:rPr lang="en-GB" dirty="0" smtClean="0">
                <a:hlinkClick r:id="rId3"/>
              </a:rPr>
              <a:t>https://letsencrypt.org/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https://www.sslforfree.com/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err="1" smtClean="0"/>
              <a:t>ZeroSSL</a:t>
            </a:r>
            <a:endParaRPr lang="en-GB" dirty="0" smtClean="0"/>
          </a:p>
          <a:p>
            <a:r>
              <a:rPr lang="en-GB" dirty="0" smtClean="0">
                <a:hlinkClick r:id="rId5"/>
              </a:rPr>
              <a:t>https://zerossl.com/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Free digital certificates (SSL/TLS)</a:t>
            </a:r>
            <a:endParaRPr lang="en-GB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https://www.certsign.ro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obtain a digital certificate</a:t>
            </a:r>
            <a:r>
              <a:rPr lang="ro-RO" dirty="0" smtClean="0"/>
              <a:t> (for testing)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2133600"/>
            <a:ext cx="6165056" cy="435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obtain a digital certificate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371600"/>
            <a:ext cx="7620953" cy="5237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Symmetric cryptography</a:t>
            </a:r>
          </a:p>
          <a:p>
            <a:pPr lvl="1"/>
            <a:r>
              <a:rPr lang="en-US" dirty="0" smtClean="0"/>
              <a:t>Problem with sharing the key between the parties</a:t>
            </a:r>
          </a:p>
          <a:p>
            <a:endParaRPr lang="en-US" b="1" dirty="0" smtClean="0"/>
          </a:p>
          <a:p>
            <a:r>
              <a:rPr lang="en-US" b="1" dirty="0" smtClean="0"/>
              <a:t>Asymmetric cryptography</a:t>
            </a:r>
          </a:p>
          <a:p>
            <a:pPr lvl="1"/>
            <a:r>
              <a:rPr lang="en-US" dirty="0" smtClean="0"/>
              <a:t>Problem with trusting that a given public key belongs to a certain entity (person, server)</a:t>
            </a:r>
          </a:p>
          <a:p>
            <a:pPr lvl="1"/>
            <a:r>
              <a:rPr lang="en-US" dirty="0" smtClean="0"/>
              <a:t>Speed problem</a:t>
            </a:r>
          </a:p>
          <a:p>
            <a:endParaRPr lang="en-US" dirty="0" smtClean="0"/>
          </a:p>
          <a:p>
            <a:r>
              <a:rPr lang="en-US" dirty="0" smtClean="0"/>
              <a:t>Solving the speed problem</a:t>
            </a:r>
          </a:p>
          <a:p>
            <a:pPr lvl="1"/>
            <a:r>
              <a:rPr lang="en-US" b="1" dirty="0" smtClean="0"/>
              <a:t>Asymmetric cryptography for confidentiality</a:t>
            </a:r>
          </a:p>
          <a:p>
            <a:pPr lvl="2"/>
            <a:r>
              <a:rPr lang="en-US" dirty="0" smtClean="0"/>
              <a:t>Hybrid cryptography</a:t>
            </a:r>
          </a:p>
          <a:p>
            <a:endParaRPr lang="en-US" b="1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obtain a digital certificate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295400"/>
            <a:ext cx="7715250" cy="5340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obtain a digital certificate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981200"/>
            <a:ext cx="8543925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obtain a digital certificate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17332"/>
            <a:ext cx="7723823" cy="5340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obtain a digital certificate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564005"/>
            <a:ext cx="6040755" cy="5293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obtain a digital certificate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676400"/>
            <a:ext cx="7372350" cy="4996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obtain a digital certificate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371600"/>
            <a:ext cx="7294721" cy="5173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P12 - PKCS#12 - Public Key Cryptography Standards 12 – </a:t>
            </a:r>
          </a:p>
          <a:p>
            <a:pPr lvl="1" algn="just"/>
            <a:r>
              <a:rPr lang="en-US" dirty="0" smtClean="0"/>
              <a:t>RSA Laboratories standard </a:t>
            </a:r>
          </a:p>
          <a:p>
            <a:pPr lvl="1" algn="just"/>
            <a:endParaRPr lang="en-US" dirty="0" smtClean="0"/>
          </a:p>
          <a:p>
            <a:pPr lvl="1" algn="just"/>
            <a:r>
              <a:rPr lang="en-US" dirty="0" smtClean="0"/>
              <a:t>defines the format of the files used to store a private key together with its corresponding digital certificate</a:t>
            </a:r>
          </a:p>
          <a:p>
            <a:pPr lvl="1" algn="just"/>
            <a:endParaRPr lang="en-US" dirty="0" smtClean="0"/>
          </a:p>
          <a:p>
            <a:pPr lvl="1" algn="just"/>
            <a:r>
              <a:rPr lang="en-US" dirty="0" smtClean="0"/>
              <a:t>encrypted with a symmetric key or a password</a:t>
            </a:r>
          </a:p>
          <a:p>
            <a:pPr lvl="1" algn="just"/>
            <a:endParaRPr lang="en-US" dirty="0" smtClean="0"/>
          </a:p>
          <a:p>
            <a:pPr lvl="1" algn="just"/>
            <a:r>
              <a:rPr lang="en-US" dirty="0" smtClean="0"/>
              <a:t>binary content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DER – Distinguished Encoding Rules</a:t>
            </a:r>
          </a:p>
          <a:p>
            <a:pPr lvl="1" algn="just"/>
            <a:r>
              <a:rPr lang="en-US" dirty="0" smtClean="0"/>
              <a:t>message transfer syntax published by ITU in X.690</a:t>
            </a:r>
          </a:p>
          <a:p>
            <a:pPr lvl="1" algn="just"/>
            <a:endParaRPr lang="en-US" dirty="0" smtClean="0"/>
          </a:p>
          <a:p>
            <a:pPr lvl="1" algn="just"/>
            <a:r>
              <a:rPr lang="en-US" dirty="0" smtClean="0"/>
              <a:t>are binary files</a:t>
            </a:r>
          </a:p>
          <a:p>
            <a:pPr lvl="1" algn="just"/>
            <a:endParaRPr lang="en-US" dirty="0" smtClean="0"/>
          </a:p>
          <a:p>
            <a:pPr lvl="1" algn="just"/>
            <a:r>
              <a:rPr lang="en-US" dirty="0" smtClean="0"/>
              <a:t>also used to store digital certificates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 smtClean="0"/>
              <a:t>PEM – Privacy Enhanced Mail</a:t>
            </a:r>
          </a:p>
          <a:p>
            <a:pPr lvl="1" algn="just"/>
            <a:r>
              <a:rPr lang="en-US" dirty="0" smtClean="0"/>
              <a:t>early standard for securing electronic mail, but never adopted as a widely used Internet Mail Standard</a:t>
            </a:r>
          </a:p>
          <a:p>
            <a:pPr lvl="1" algn="just"/>
            <a:endParaRPr lang="en-US" dirty="0" smtClean="0"/>
          </a:p>
          <a:p>
            <a:pPr lvl="1" algn="just"/>
            <a:r>
              <a:rPr lang="en-US" dirty="0" smtClean="0"/>
              <a:t>text files that contain a US-ASCII representation of a DER digital certificate </a:t>
            </a:r>
          </a:p>
          <a:p>
            <a:pPr lvl="2" algn="just"/>
            <a:r>
              <a:rPr lang="en-US" dirty="0" smtClean="0"/>
              <a:t>BASE64 encoding </a:t>
            </a:r>
          </a:p>
          <a:p>
            <a:pPr lvl="2" algn="just"/>
            <a:r>
              <a:rPr lang="en-US" dirty="0" smtClean="0"/>
              <a:t>enclosed between "-----BEGIN CERTIFICATE-----" and "-----END CERTIFICATE-----“</a:t>
            </a:r>
          </a:p>
          <a:p>
            <a:pPr lvl="1" algn="just"/>
            <a:endParaRPr lang="en-US" dirty="0" smtClean="0"/>
          </a:p>
          <a:p>
            <a:pPr lvl="1" algn="just"/>
            <a:r>
              <a:rPr lang="en-US" dirty="0" smtClean="0"/>
              <a:t>BASE64</a:t>
            </a:r>
          </a:p>
          <a:p>
            <a:pPr lvl="2" algn="just"/>
            <a:r>
              <a:rPr lang="en-US" dirty="0" smtClean="0"/>
              <a:t>encoding scheme used to represent binary data in an ASCII string by translating it into radix-64 representation</a:t>
            </a:r>
          </a:p>
          <a:p>
            <a:pPr lvl="2" algn="just"/>
            <a:r>
              <a:rPr lang="en-US" dirty="0" smtClean="0"/>
              <a:t>ASCII characters used are "A–Z", "a–z", "0–9", plus two more characters, often "+" and "/"</a:t>
            </a:r>
          </a:p>
          <a:p>
            <a:pPr algn="just"/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A digital certificate </a:t>
            </a:r>
          </a:p>
          <a:p>
            <a:pPr lvl="1" algn="just"/>
            <a:r>
              <a:rPr lang="en-US" dirty="0" smtClean="0"/>
              <a:t>a collection of information referring to a public key, digitally signed by the CA</a:t>
            </a:r>
          </a:p>
          <a:p>
            <a:pPr lvl="1" algn="just"/>
            <a:endParaRPr lang="en-US" dirty="0" smtClean="0"/>
          </a:p>
          <a:p>
            <a:pPr lvl="1" algn="just"/>
            <a:r>
              <a:rPr lang="en-US" dirty="0" smtClean="0"/>
              <a:t>conforms to the ITU (IETF) standard X.509 v3</a:t>
            </a:r>
          </a:p>
          <a:p>
            <a:pPr lvl="1" algn="just"/>
            <a:endParaRPr lang="en-US" dirty="0" smtClean="0"/>
          </a:p>
          <a:p>
            <a:pPr lvl="1" algn="just"/>
            <a:r>
              <a:rPr lang="en-US" dirty="0" smtClean="0"/>
              <a:t>the CA signs the information from the digital certificate using its private key</a:t>
            </a:r>
          </a:p>
          <a:p>
            <a:pPr lvl="1" algn="just"/>
            <a:endParaRPr lang="en-US" dirty="0" smtClean="0"/>
          </a:p>
          <a:p>
            <a:pPr lvl="1" algn="just"/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certificates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Solving the trust problem</a:t>
            </a:r>
          </a:p>
          <a:p>
            <a:pPr lvl="1"/>
            <a:r>
              <a:rPr lang="en-US" dirty="0" smtClean="0"/>
              <a:t>Public Key Infrastructure</a:t>
            </a:r>
          </a:p>
          <a:p>
            <a:pPr lvl="2"/>
            <a:r>
              <a:rPr lang="en-US" dirty="0" smtClean="0"/>
              <a:t>Certificate issuance flow</a:t>
            </a:r>
          </a:p>
          <a:p>
            <a:pPr lvl="2"/>
            <a:r>
              <a:rPr lang="en-US" dirty="0" smtClean="0"/>
              <a:t>Trust flow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Web of trust (PGP)</a:t>
            </a:r>
          </a:p>
          <a:p>
            <a:pPr lvl="2"/>
            <a:r>
              <a:rPr lang="en-US" dirty="0" smtClean="0"/>
              <a:t>Same as above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Identity based cryptography</a:t>
            </a:r>
          </a:p>
          <a:p>
            <a:pPr lvl="2"/>
            <a:r>
              <a:rPr lang="en-US" dirty="0" smtClean="0"/>
              <a:t>Same as above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Digital </a:t>
            </a:r>
            <a:r>
              <a:rPr lang="ro-RO" dirty="0" err="1" smtClean="0"/>
              <a:t>certificates</a:t>
            </a:r>
            <a:endParaRPr lang="en-GB" dirty="0"/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5975350" y="2249488"/>
            <a:ext cx="31686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The main scope of certificate</a:t>
            </a:r>
            <a:endParaRPr lang="en-GB"/>
          </a:p>
        </p:txBody>
      </p:sp>
      <p:sp>
        <p:nvSpPr>
          <p:cNvPr id="13" name="TextBox 7"/>
          <p:cNvSpPr txBox="1">
            <a:spLocks noChangeArrowheads="1"/>
          </p:cNvSpPr>
          <p:nvPr/>
        </p:nvSpPr>
        <p:spPr bwMode="auto">
          <a:xfrm>
            <a:off x="5724525" y="1233488"/>
            <a:ext cx="30226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 b="1"/>
              <a:t>There are several categories of information:</a:t>
            </a:r>
            <a:endParaRPr lang="en-GB" b="1"/>
          </a:p>
        </p:txBody>
      </p:sp>
      <p:sp>
        <p:nvSpPr>
          <p:cNvPr id="14" name="TextBox 12"/>
          <p:cNvSpPr txBox="1">
            <a:spLocks noChangeArrowheads="1"/>
          </p:cNvSpPr>
          <p:nvPr/>
        </p:nvSpPr>
        <p:spPr bwMode="auto">
          <a:xfrm>
            <a:off x="6083300" y="3311525"/>
            <a:ext cx="30607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The SUBJECT of certificate</a:t>
            </a:r>
          </a:p>
          <a:p>
            <a:pPr algn="l"/>
            <a:r>
              <a:rPr lang="en-US"/>
              <a:t>The ISSUER of certificate</a:t>
            </a:r>
          </a:p>
          <a:p>
            <a:pPr algn="l"/>
            <a:r>
              <a:rPr lang="en-US"/>
              <a:t>The validity of certificate</a:t>
            </a:r>
          </a:p>
        </p:txBody>
      </p:sp>
      <p:cxnSp>
        <p:nvCxnSpPr>
          <p:cNvPr id="15" name="Straight Arrow Connector 8"/>
          <p:cNvCxnSpPr>
            <a:cxnSpLocks noChangeShapeType="1"/>
            <a:stCxn id="12" idx="1"/>
          </p:cNvCxnSpPr>
          <p:nvPr/>
        </p:nvCxnSpPr>
        <p:spPr bwMode="auto">
          <a:xfrm flipH="1">
            <a:off x="5259388" y="2435225"/>
            <a:ext cx="715962" cy="4175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" name="Straight Arrow Connector 10"/>
          <p:cNvCxnSpPr>
            <a:cxnSpLocks noChangeShapeType="1"/>
          </p:cNvCxnSpPr>
          <p:nvPr/>
        </p:nvCxnSpPr>
        <p:spPr bwMode="auto">
          <a:xfrm flipH="1">
            <a:off x="5510213" y="3941763"/>
            <a:ext cx="465137" cy="3190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4538" y="1431925"/>
            <a:ext cx="4514850" cy="50196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8" name="TextBox 20"/>
          <p:cNvSpPr txBox="1">
            <a:spLocks noChangeArrowheads="1"/>
          </p:cNvSpPr>
          <p:nvPr/>
        </p:nvSpPr>
        <p:spPr bwMode="auto">
          <a:xfrm>
            <a:off x="6026150" y="4941888"/>
            <a:ext cx="3022600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/>
            <a:r>
              <a:rPr lang="en-US"/>
              <a:t>If there is a registered </a:t>
            </a:r>
          </a:p>
          <a:p>
            <a:pPr algn="l"/>
            <a:r>
              <a:rPr lang="en-US"/>
              <a:t>private-key, pairing with this public key</a:t>
            </a:r>
          </a:p>
        </p:txBody>
      </p:sp>
      <p:cxnSp>
        <p:nvCxnSpPr>
          <p:cNvPr id="19" name="Straight Arrow Connector 16"/>
          <p:cNvCxnSpPr>
            <a:cxnSpLocks noChangeShapeType="1"/>
          </p:cNvCxnSpPr>
          <p:nvPr/>
        </p:nvCxnSpPr>
        <p:spPr bwMode="auto">
          <a:xfrm flipH="1" flipV="1">
            <a:off x="5364163" y="5229225"/>
            <a:ext cx="611187" cy="1730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pPr algn="just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certificates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752600"/>
            <a:ext cx="3311366" cy="4120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dirty="0" err="1" smtClean="0"/>
              <a:t>Extensions</a:t>
            </a:r>
            <a:endParaRPr lang="ro-RO" dirty="0" smtClean="0"/>
          </a:p>
          <a:p>
            <a:pPr lvl="1"/>
            <a:r>
              <a:rPr lang="en-US" altLang="en-US" sz="2000" dirty="0" smtClean="0"/>
              <a:t>The scope of the certificate, usage policies, constraints, etc</a:t>
            </a:r>
            <a:r>
              <a:rPr lang="ro-RO" altLang="en-US" sz="2000" dirty="0" smtClean="0"/>
              <a:t>.</a:t>
            </a:r>
            <a:endParaRPr lang="en-GB" altLang="en-US" sz="2000" dirty="0" smtClean="0"/>
          </a:p>
          <a:p>
            <a:pPr lvl="1"/>
            <a:endParaRPr lang="en-GB" altLang="en-US" sz="2000" dirty="0" smtClean="0"/>
          </a:p>
          <a:p>
            <a:pPr lvl="1"/>
            <a:r>
              <a:rPr lang="en-GB" altLang="en-US" sz="2000" dirty="0" smtClean="0"/>
              <a:t>X.509 v3 standard extensions</a:t>
            </a:r>
          </a:p>
          <a:p>
            <a:pPr lvl="2"/>
            <a:r>
              <a:rPr lang="en-GB" altLang="en-US" sz="1800" dirty="0" smtClean="0"/>
              <a:t>1. key information</a:t>
            </a:r>
          </a:p>
          <a:p>
            <a:pPr lvl="3"/>
            <a:r>
              <a:rPr lang="en-GB" altLang="en-US" sz="1600" dirty="0" smtClean="0"/>
              <a:t>authority key identifier</a:t>
            </a:r>
          </a:p>
          <a:p>
            <a:pPr lvl="3"/>
            <a:r>
              <a:rPr lang="en-GB" altLang="en-US" sz="1600" dirty="0" smtClean="0"/>
              <a:t>subject key identifier</a:t>
            </a:r>
          </a:p>
          <a:p>
            <a:pPr lvl="3"/>
            <a:r>
              <a:rPr lang="en-GB" altLang="en-US" sz="1600" dirty="0" smtClean="0"/>
              <a:t>key  usage</a:t>
            </a:r>
          </a:p>
          <a:p>
            <a:pPr lvl="3"/>
            <a:r>
              <a:rPr lang="en-GB" altLang="en-US" sz="1600" dirty="0" smtClean="0"/>
              <a:t>private key usage period</a:t>
            </a:r>
          </a:p>
          <a:p>
            <a:pPr lvl="2"/>
            <a:endParaRPr lang="en-GB" altLang="en-US" sz="1800" dirty="0" smtClean="0"/>
          </a:p>
          <a:p>
            <a:pPr lvl="2"/>
            <a:r>
              <a:rPr lang="en-GB" altLang="en-US" sz="1800" dirty="0" smtClean="0"/>
              <a:t>2. policy information</a:t>
            </a:r>
          </a:p>
          <a:p>
            <a:pPr lvl="3"/>
            <a:r>
              <a:rPr lang="en-GB" altLang="en-US" sz="1600" dirty="0" smtClean="0"/>
              <a:t>certificate policies</a:t>
            </a:r>
          </a:p>
          <a:p>
            <a:pPr lvl="3"/>
            <a:r>
              <a:rPr lang="en-GB" altLang="en-US" sz="1600" dirty="0" smtClean="0"/>
              <a:t>policy mappings</a:t>
            </a:r>
          </a:p>
          <a:p>
            <a:pPr lvl="2"/>
            <a:endParaRPr lang="en-GB" altLang="en-US" sz="1800" dirty="0" smtClean="0"/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Digital </a:t>
            </a:r>
            <a:r>
              <a:rPr lang="ro-RO" dirty="0" err="1" smtClean="0"/>
              <a:t>certificates</a:t>
            </a:r>
            <a:endParaRPr lang="en-GB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dirty="0" err="1" smtClean="0"/>
              <a:t>Extensions</a:t>
            </a:r>
            <a:endParaRPr lang="en-GB" altLang="en-US" sz="2000" dirty="0" smtClean="0"/>
          </a:p>
          <a:p>
            <a:pPr lvl="1"/>
            <a:r>
              <a:rPr lang="en-GB" altLang="en-US" sz="2000" dirty="0" smtClean="0"/>
              <a:t>X.509 v3 standard extensions</a:t>
            </a:r>
          </a:p>
          <a:p>
            <a:pPr lvl="2"/>
            <a:endParaRPr lang="en-GB" altLang="en-US" sz="1800" dirty="0" smtClean="0"/>
          </a:p>
          <a:p>
            <a:pPr lvl="2"/>
            <a:r>
              <a:rPr lang="en-GB" altLang="en-US" sz="1800" dirty="0" smtClean="0"/>
              <a:t>3. user and CA attributes</a:t>
            </a:r>
          </a:p>
          <a:p>
            <a:pPr lvl="3"/>
            <a:r>
              <a:rPr lang="en-GB" altLang="en-US" sz="1600" dirty="0" smtClean="0"/>
              <a:t>subject alternative name</a:t>
            </a:r>
          </a:p>
          <a:p>
            <a:pPr lvl="3"/>
            <a:r>
              <a:rPr lang="en-GB" altLang="en-US" sz="1600" dirty="0" smtClean="0"/>
              <a:t>issuer alternative name</a:t>
            </a:r>
          </a:p>
          <a:p>
            <a:pPr lvl="3"/>
            <a:r>
              <a:rPr lang="en-GB" altLang="en-US" sz="1600" dirty="0" smtClean="0"/>
              <a:t>subject directory attributes</a:t>
            </a:r>
          </a:p>
          <a:p>
            <a:pPr lvl="2"/>
            <a:endParaRPr lang="en-GB" altLang="en-US" sz="1800" dirty="0" smtClean="0"/>
          </a:p>
          <a:p>
            <a:pPr lvl="2"/>
            <a:r>
              <a:rPr lang="en-GB" altLang="en-US" sz="1800" dirty="0" smtClean="0"/>
              <a:t>4. certification path constraints</a:t>
            </a:r>
          </a:p>
          <a:p>
            <a:pPr lvl="3"/>
            <a:r>
              <a:rPr lang="en-GB" altLang="en-US" sz="1600" dirty="0" smtClean="0"/>
              <a:t>basic constraints</a:t>
            </a:r>
          </a:p>
          <a:p>
            <a:pPr lvl="3"/>
            <a:r>
              <a:rPr lang="en-GB" altLang="en-US" sz="1600" dirty="0" smtClean="0"/>
              <a:t>name constraints</a:t>
            </a:r>
          </a:p>
          <a:p>
            <a:pPr lvl="3"/>
            <a:r>
              <a:rPr lang="en-GB" altLang="en-US" sz="1600" dirty="0" smtClean="0"/>
              <a:t>policy constraints</a:t>
            </a:r>
            <a:endParaRPr lang="en-US" altLang="en-US" sz="1600" dirty="0" smtClean="0"/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Digital </a:t>
            </a:r>
            <a:r>
              <a:rPr lang="ro-RO" dirty="0" err="1" smtClean="0"/>
              <a:t>certificates</a:t>
            </a:r>
            <a:endParaRPr lang="en-GB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dirty="0" err="1" smtClean="0"/>
              <a:t>Extensions</a:t>
            </a:r>
            <a:endParaRPr lang="ro-RO" dirty="0" smtClean="0"/>
          </a:p>
          <a:p>
            <a:pPr lvl="1"/>
            <a:r>
              <a:rPr lang="en-GB" altLang="en-US" sz="2000" dirty="0" smtClean="0"/>
              <a:t>Authority key identifier extension contains a key identifier, if not necessary the issuer name and the serial number</a:t>
            </a:r>
          </a:p>
          <a:p>
            <a:pPr lvl="1"/>
            <a:endParaRPr lang="en-GB" altLang="en-US" sz="2000" dirty="0" smtClean="0"/>
          </a:p>
          <a:p>
            <a:pPr lvl="1"/>
            <a:r>
              <a:rPr lang="en-GB" altLang="en-US" sz="2000" dirty="0" smtClean="0"/>
              <a:t>CRL distribution points extension contains the location where CRL may be found</a:t>
            </a:r>
          </a:p>
          <a:p>
            <a:pPr lvl="1"/>
            <a:endParaRPr lang="en-GB" altLang="en-US" sz="2000" dirty="0" smtClean="0"/>
          </a:p>
          <a:p>
            <a:pPr lvl="1"/>
            <a:r>
              <a:rPr lang="en-GB" altLang="en-US" sz="2000" dirty="0" smtClean="0"/>
              <a:t>Authority information access extension contains the repository in which the own CA certificate may be found </a:t>
            </a:r>
          </a:p>
          <a:p>
            <a:pPr lvl="1"/>
            <a:endParaRPr lang="en-US" altLang="en-US" sz="2000" dirty="0" smtClean="0"/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Digital </a:t>
            </a:r>
            <a:r>
              <a:rPr lang="ro-RO" dirty="0" err="1" smtClean="0"/>
              <a:t>certificates</a:t>
            </a:r>
            <a:endParaRPr lang="en-GB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o-RO" dirty="0" err="1" smtClean="0"/>
              <a:t>End-entity</a:t>
            </a:r>
            <a:r>
              <a:rPr lang="ro-RO" dirty="0" smtClean="0"/>
              <a:t> </a:t>
            </a:r>
            <a:r>
              <a:rPr lang="ro-RO" dirty="0" err="1" smtClean="0"/>
              <a:t>certificates</a:t>
            </a:r>
            <a:endParaRPr lang="en-GB" dirty="0" smtClean="0"/>
          </a:p>
          <a:p>
            <a:pPr lvl="1"/>
            <a:r>
              <a:rPr lang="en-GB" dirty="0" smtClean="0"/>
              <a:t>Are issued to subjects that are not CAs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Contain public keys used for verifying digital signatures or for performing key management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Subject: </a:t>
            </a:r>
          </a:p>
          <a:p>
            <a:pPr lvl="2"/>
            <a:r>
              <a:rPr lang="en-GB" dirty="0" smtClean="0"/>
              <a:t>human user </a:t>
            </a:r>
          </a:p>
          <a:p>
            <a:pPr lvl="2"/>
            <a:r>
              <a:rPr lang="en-GB" dirty="0" smtClean="0"/>
              <a:t>system (Web server or router)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two types: </a:t>
            </a:r>
          </a:p>
          <a:p>
            <a:pPr lvl="2"/>
            <a:r>
              <a:rPr lang="en-GB" dirty="0" smtClean="0"/>
              <a:t>User certificates</a:t>
            </a:r>
          </a:p>
          <a:p>
            <a:pPr lvl="2"/>
            <a:r>
              <a:rPr lang="en-GB" dirty="0" smtClean="0"/>
              <a:t>System certificates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Digital </a:t>
            </a:r>
            <a:r>
              <a:rPr lang="ro-RO" dirty="0" err="1" smtClean="0"/>
              <a:t>certificates</a:t>
            </a:r>
            <a:endParaRPr lang="en-GB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b="1" dirty="0" smtClean="0"/>
              <a:t>CA </a:t>
            </a:r>
            <a:r>
              <a:rPr lang="ro-RO" b="1" dirty="0" err="1" smtClean="0"/>
              <a:t>certificates</a:t>
            </a:r>
            <a:endParaRPr lang="en-GB" b="1" dirty="0" smtClean="0"/>
          </a:p>
          <a:p>
            <a:pPr lvl="1"/>
            <a:r>
              <a:rPr lang="en-GB" dirty="0" smtClean="0"/>
              <a:t>Are issued to subjects that are CAs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Are part of certificate paths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Contain public keys used for </a:t>
            </a:r>
          </a:p>
          <a:p>
            <a:pPr lvl="2"/>
            <a:r>
              <a:rPr lang="en-GB" dirty="0" smtClean="0"/>
              <a:t>verifying digital signatures on certificates and CRLs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Must contain sufficient information for certificate users to construct certification paths and locate CRLs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Digital </a:t>
            </a:r>
            <a:r>
              <a:rPr lang="ro-RO" dirty="0" err="1" smtClean="0"/>
              <a:t>certificates</a:t>
            </a:r>
            <a:endParaRPr lang="en-GB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b="1" dirty="0" smtClean="0"/>
              <a:t>CA </a:t>
            </a:r>
            <a:r>
              <a:rPr lang="ro-RO" b="1" dirty="0" err="1" smtClean="0"/>
              <a:t>certificates</a:t>
            </a:r>
            <a:endParaRPr lang="en-GB" b="1" dirty="0" smtClean="0"/>
          </a:p>
          <a:p>
            <a:pPr lvl="1"/>
            <a:r>
              <a:rPr lang="en-GB" dirty="0" smtClean="0"/>
              <a:t>Subject: </a:t>
            </a:r>
          </a:p>
          <a:p>
            <a:pPr lvl="2"/>
            <a:r>
              <a:rPr lang="en-GB" dirty="0" smtClean="0"/>
              <a:t>other CA in the same enterprise </a:t>
            </a:r>
          </a:p>
          <a:p>
            <a:pPr lvl="2"/>
            <a:r>
              <a:rPr lang="en-GB" dirty="0" smtClean="0"/>
              <a:t>a CA in other enterprise</a:t>
            </a:r>
          </a:p>
          <a:p>
            <a:pPr lvl="2"/>
            <a:r>
              <a:rPr lang="en-GB" dirty="0" smtClean="0"/>
              <a:t>a bridge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three types</a:t>
            </a:r>
          </a:p>
          <a:p>
            <a:pPr lvl="2"/>
            <a:r>
              <a:rPr lang="en-GB" dirty="0" smtClean="0"/>
              <a:t>CA certificates within an enterprise PKI</a:t>
            </a:r>
          </a:p>
          <a:p>
            <a:pPr lvl="2"/>
            <a:r>
              <a:rPr lang="en-GB" dirty="0" smtClean="0"/>
              <a:t>CA certificates between enterprise PKIs</a:t>
            </a:r>
          </a:p>
          <a:p>
            <a:pPr lvl="2"/>
            <a:r>
              <a:rPr lang="en-GB" dirty="0" smtClean="0"/>
              <a:t>CA certificates in a Bridge CA Environment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Digital </a:t>
            </a:r>
            <a:r>
              <a:rPr lang="ro-RO" dirty="0" err="1" smtClean="0"/>
              <a:t>certificates</a:t>
            </a:r>
            <a:endParaRPr lang="en-GB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err="1" smtClean="0"/>
              <a:t>Self-signed</a:t>
            </a:r>
            <a:r>
              <a:rPr lang="ro-RO" dirty="0" smtClean="0"/>
              <a:t> CA </a:t>
            </a:r>
            <a:r>
              <a:rPr lang="ro-RO" dirty="0" err="1" smtClean="0"/>
              <a:t>certificates</a:t>
            </a:r>
            <a:r>
              <a:rPr lang="ro-RO" dirty="0" smtClean="0"/>
              <a:t> (</a:t>
            </a:r>
            <a:r>
              <a:rPr lang="ro-RO" dirty="0" err="1" smtClean="0"/>
              <a:t>self-issued</a:t>
            </a:r>
            <a:r>
              <a:rPr lang="ro-RO" dirty="0" smtClean="0"/>
              <a:t>)</a:t>
            </a:r>
            <a:endParaRPr lang="en-GB" dirty="0" smtClean="0"/>
          </a:p>
          <a:p>
            <a:pPr lvl="1"/>
            <a:r>
              <a:rPr lang="en-GB" dirty="0" smtClean="0"/>
              <a:t>Issuer and Subject are the same </a:t>
            </a:r>
          </a:p>
          <a:p>
            <a:pPr lvl="1"/>
            <a:r>
              <a:rPr lang="en-GB" dirty="0" smtClean="0"/>
              <a:t>Used to </a:t>
            </a:r>
          </a:p>
          <a:p>
            <a:pPr lvl="2"/>
            <a:r>
              <a:rPr lang="en-GB" dirty="0" smtClean="0"/>
              <a:t>establish trust points</a:t>
            </a:r>
          </a:p>
          <a:p>
            <a:pPr lvl="2"/>
            <a:r>
              <a:rPr lang="en-GB" dirty="0" smtClean="0"/>
              <a:t>distribute a new signing public key </a:t>
            </a:r>
          </a:p>
          <a:p>
            <a:pPr lvl="2"/>
            <a:r>
              <a:rPr lang="en-GB" dirty="0" smtClean="0"/>
              <a:t>modify the certificate policies supported in a PKI </a:t>
            </a:r>
          </a:p>
          <a:p>
            <a:endParaRPr lang="ro-RO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Digital </a:t>
            </a:r>
            <a:r>
              <a:rPr lang="ro-RO" dirty="0" err="1" smtClean="0"/>
              <a:t>certificates</a:t>
            </a:r>
            <a:endParaRPr lang="en-GB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dirty="0" smtClean="0"/>
              <a:t>ASN.1 - Abstract </a:t>
            </a:r>
            <a:r>
              <a:rPr lang="en-US" dirty="0"/>
              <a:t>Syntax Notation One </a:t>
            </a:r>
            <a:endParaRPr lang="en-US" dirty="0" smtClean="0"/>
          </a:p>
          <a:p>
            <a:pPr lvl="1" algn="just"/>
            <a:r>
              <a:rPr lang="en-US" dirty="0" smtClean="0"/>
              <a:t>a </a:t>
            </a:r>
            <a:r>
              <a:rPr lang="en-US" dirty="0"/>
              <a:t>standard and notation that describes </a:t>
            </a:r>
            <a:endParaRPr lang="en-US" dirty="0" smtClean="0"/>
          </a:p>
          <a:p>
            <a:pPr lvl="2" algn="just"/>
            <a:r>
              <a:rPr lang="en-US" dirty="0" smtClean="0"/>
              <a:t>rules </a:t>
            </a:r>
          </a:p>
          <a:p>
            <a:pPr lvl="2" algn="just"/>
            <a:r>
              <a:rPr lang="en-US" dirty="0" smtClean="0"/>
              <a:t>and </a:t>
            </a:r>
            <a:r>
              <a:rPr lang="en-US" dirty="0"/>
              <a:t>structures </a:t>
            </a:r>
            <a:endParaRPr lang="en-US" dirty="0" smtClean="0"/>
          </a:p>
          <a:p>
            <a:pPr lvl="2" algn="just">
              <a:buNone/>
            </a:pPr>
            <a:r>
              <a:rPr lang="en-US" dirty="0" smtClean="0"/>
              <a:t>for </a:t>
            </a:r>
            <a:r>
              <a:rPr lang="en-US" dirty="0"/>
              <a:t>representing, encoding, transmitting, and decoding data in telecommunications and computer </a:t>
            </a:r>
            <a:r>
              <a:rPr lang="en-US" dirty="0" smtClean="0"/>
              <a:t>networking</a:t>
            </a:r>
            <a:endParaRPr lang="ro-RO" dirty="0" smtClean="0"/>
          </a:p>
          <a:p>
            <a:pPr algn="just"/>
            <a:endParaRPr lang="ro-RO" dirty="0"/>
          </a:p>
          <a:p>
            <a:pPr algn="just"/>
            <a:r>
              <a:rPr lang="ro-RO" dirty="0" smtClean="0"/>
              <a:t>ASN.1 decoder:</a:t>
            </a:r>
            <a:endParaRPr lang="en-US" dirty="0" smtClean="0"/>
          </a:p>
          <a:p>
            <a:pPr lvl="1" algn="just"/>
            <a:r>
              <a:rPr lang="en-US" dirty="0" smtClean="0">
                <a:hlinkClick r:id="rId2"/>
              </a:rPr>
              <a:t>https://holtstrom.com/michael/tools/asn1decoder.php</a:t>
            </a:r>
          </a:p>
          <a:p>
            <a:pPr lvl="1" algn="just"/>
            <a:r>
              <a:rPr lang="ro-RO" dirty="0" smtClean="0">
                <a:hlinkClick r:id="rId2"/>
              </a:rPr>
              <a:t>http://phpseclib.sourceforge.net/x509/asn1parse.php</a:t>
            </a:r>
            <a:endParaRPr lang="ro-RO" dirty="0" smtClean="0"/>
          </a:p>
          <a:p>
            <a:pPr lvl="1" algn="just"/>
            <a:r>
              <a:rPr lang="ro-RO" dirty="0">
                <a:hlinkClick r:id="rId3"/>
              </a:rPr>
              <a:t>https://lapo.it/asn1js</a:t>
            </a:r>
            <a:r>
              <a:rPr lang="ro-RO" dirty="0" smtClean="0">
                <a:hlinkClick r:id="rId3"/>
              </a:rPr>
              <a:t>/</a:t>
            </a:r>
            <a:endParaRPr lang="ro-RO" dirty="0" smtClean="0"/>
          </a:p>
          <a:p>
            <a:pPr algn="just"/>
            <a:r>
              <a:rPr lang="ro-RO" dirty="0" smtClean="0"/>
              <a:t>Object Identifier (OID) Repository</a:t>
            </a:r>
          </a:p>
          <a:p>
            <a:pPr lvl="1" algn="just"/>
            <a:r>
              <a:rPr lang="ro-RO" dirty="0">
                <a:hlinkClick r:id="rId4"/>
              </a:rPr>
              <a:t>http://www.oid-info.com</a:t>
            </a:r>
            <a:r>
              <a:rPr lang="ro-RO" dirty="0" smtClean="0">
                <a:hlinkClick r:id="rId4"/>
              </a:rPr>
              <a:t>/</a:t>
            </a:r>
            <a:endParaRPr lang="ro-RO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ASN.1</a:t>
            </a: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00162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Public Key Infrastructure</a:t>
            </a:r>
          </a:p>
          <a:p>
            <a:r>
              <a:rPr lang="en-US" b="1" dirty="0" smtClean="0"/>
              <a:t>Certificate issuance in PKI</a:t>
            </a:r>
          </a:p>
          <a:p>
            <a:pPr lvl="1"/>
            <a:r>
              <a:rPr lang="en-US" dirty="0" smtClean="0"/>
              <a:t>PKCS#12, PEM, DER, X509 v3, ASN.1, OID</a:t>
            </a:r>
          </a:p>
          <a:p>
            <a:r>
              <a:rPr lang="en-US" b="1" dirty="0" smtClean="0"/>
              <a:t>Management of certificates in Microsoft Windows</a:t>
            </a:r>
          </a:p>
          <a:p>
            <a:pPr lvl="1"/>
            <a:r>
              <a:rPr lang="en-US" dirty="0" smtClean="0"/>
              <a:t>Windows certificate stores, certmgr.msc, mc.exe</a:t>
            </a:r>
          </a:p>
          <a:p>
            <a:r>
              <a:rPr lang="en-US" b="1" dirty="0" smtClean="0"/>
              <a:t>Validation of a certificate</a:t>
            </a:r>
          </a:p>
          <a:p>
            <a:pPr lvl="1"/>
            <a:r>
              <a:rPr lang="en-US" dirty="0" smtClean="0"/>
              <a:t>Time validity</a:t>
            </a:r>
          </a:p>
          <a:p>
            <a:pPr lvl="1"/>
            <a:r>
              <a:rPr lang="en-US" dirty="0" smtClean="0"/>
              <a:t>Revocation status</a:t>
            </a:r>
          </a:p>
          <a:p>
            <a:pPr lvl="1"/>
            <a:r>
              <a:rPr lang="en-US" dirty="0" smtClean="0"/>
              <a:t>Trust </a:t>
            </a:r>
          </a:p>
          <a:p>
            <a:pPr lvl="2"/>
            <a:r>
              <a:rPr lang="en-US" dirty="0" smtClean="0"/>
              <a:t>Certificate trust path</a:t>
            </a:r>
          </a:p>
          <a:p>
            <a:pPr lvl="2"/>
            <a:r>
              <a:rPr lang="en-US" dirty="0" smtClean="0"/>
              <a:t>Self-signed CA certificates</a:t>
            </a:r>
          </a:p>
          <a:p>
            <a:pPr lvl="2"/>
            <a:r>
              <a:rPr lang="en-US" dirty="0" smtClean="0"/>
              <a:t>Microsoft Trusted Root Certificate Program</a:t>
            </a:r>
          </a:p>
          <a:p>
            <a:pPr lvl="2"/>
            <a:r>
              <a:rPr lang="en-US" dirty="0" smtClean="0"/>
              <a:t>Mozilla CA Certificate Policy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38337" y="1828800"/>
            <a:ext cx="5267325" cy="41529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</a:t>
            </a:r>
            <a:r>
              <a:rPr lang="en-US" dirty="0" smtClean="0"/>
              <a:t>certificates</a:t>
            </a:r>
            <a:r>
              <a:rPr lang="ro-RO" dirty="0" smtClean="0"/>
              <a:t> – ASN.1</a:t>
            </a:r>
            <a:endParaRPr lang="ro-RO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880356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46922" y="1481138"/>
            <a:ext cx="5450156" cy="45259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certificates</a:t>
            </a:r>
            <a:r>
              <a:rPr lang="ro-RO" dirty="0"/>
              <a:t> – ASN.1</a:t>
            </a:r>
            <a:endParaRPr lang="ro-RO" b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367502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CA’s digital signature on the certificate</a:t>
            </a:r>
          </a:p>
          <a:p>
            <a:pPr lvl="1" algn="just"/>
            <a:r>
              <a:rPr lang="en-US" dirty="0" smtClean="0"/>
              <a:t>is the guaranty that the digital certificate is owned by the person whose identification information are contained in it</a:t>
            </a:r>
          </a:p>
          <a:p>
            <a:pPr lvl="1" algn="just"/>
            <a:endParaRPr lang="en-US" dirty="0" smtClean="0"/>
          </a:p>
          <a:p>
            <a:pPr algn="just"/>
            <a:r>
              <a:rPr lang="en-US" dirty="0" smtClean="0"/>
              <a:t>To verify the bond between the public key and the identity of the owner </a:t>
            </a:r>
          </a:p>
          <a:p>
            <a:pPr lvl="1" algn="just"/>
            <a:r>
              <a:rPr lang="en-US" dirty="0" smtClean="0"/>
              <a:t>verify the signature of the CA over the certificate</a:t>
            </a:r>
          </a:p>
          <a:p>
            <a:pPr lvl="1" algn="just"/>
            <a:endParaRPr lang="en-US" dirty="0" smtClean="0"/>
          </a:p>
          <a:p>
            <a:pPr algn="just"/>
            <a:r>
              <a:rPr lang="en-US" dirty="0" smtClean="0"/>
              <a:t>The digital certificate of the issuer (a CA) is needed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Certification Path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Certification Path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447800"/>
            <a:ext cx="3895725" cy="481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447800"/>
            <a:ext cx="3876675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Certification path</a:t>
            </a:r>
          </a:p>
          <a:p>
            <a:pPr lvl="1" algn="just"/>
            <a:r>
              <a:rPr lang="en-US" dirty="0" smtClean="0"/>
              <a:t>all the digital certificates needed to verify someone's digital certificate</a:t>
            </a:r>
          </a:p>
          <a:p>
            <a:pPr lvl="1"/>
            <a:r>
              <a:rPr lang="en-US" altLang="en-US" sz="1800" dirty="0" smtClean="0"/>
              <a:t>each certificate has a </a:t>
            </a:r>
            <a:r>
              <a:rPr lang="en-US" altLang="en-US" sz="1800" b="1" i="1" dirty="0" smtClean="0"/>
              <a:t>certification path starting from a ROOT-CA</a:t>
            </a:r>
          </a:p>
          <a:p>
            <a:pPr lvl="1"/>
            <a:r>
              <a:rPr lang="en-US" altLang="en-US" sz="1800" dirty="0" smtClean="0"/>
              <a:t>usually, Root-CA certificate is a trusted point in the </a:t>
            </a:r>
            <a:r>
              <a:rPr lang="en-US" altLang="en-US" sz="1800" i="1" dirty="0" smtClean="0"/>
              <a:t>system</a:t>
            </a:r>
            <a:endParaRPr lang="en-US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 root certificate for this path is a self-signed certificate</a:t>
            </a:r>
          </a:p>
          <a:p>
            <a:pPr lvl="1" algn="just"/>
            <a:r>
              <a:rPr lang="en-US" dirty="0" smtClean="0"/>
              <a:t>The self-signed certificate cannot be further validated</a:t>
            </a:r>
          </a:p>
          <a:p>
            <a:pPr lvl="1" algn="just"/>
            <a:r>
              <a:rPr lang="en-US" dirty="0" smtClean="0"/>
              <a:t>So another verification element is added: the trust in a CA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Certification Path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If a CA is trusted it does not matter that it had sign its own certificate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If a CA is not trusted, the user will be informed about it</a:t>
            </a:r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The digital certificates of a CA can be downloaded from their web site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Certification Path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 ordered sequence of certificates between </a:t>
            </a:r>
          </a:p>
          <a:p>
            <a:pPr lvl="1"/>
            <a:r>
              <a:rPr lang="en-GB" dirty="0" smtClean="0"/>
              <a:t>the end entity </a:t>
            </a:r>
          </a:p>
          <a:p>
            <a:pPr lvl="1"/>
            <a:r>
              <a:rPr lang="en-GB" dirty="0" smtClean="0"/>
              <a:t>and the trusted point in the hierarchy (Root-CA)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The result is a certificate chain that </a:t>
            </a:r>
          </a:p>
          <a:p>
            <a:pPr lvl="1"/>
            <a:r>
              <a:rPr lang="en-GB" dirty="0" smtClean="0"/>
              <a:t>begins at the end entity</a:t>
            </a:r>
          </a:p>
          <a:p>
            <a:pPr lvl="1"/>
            <a:r>
              <a:rPr lang="en-GB" dirty="0" smtClean="0"/>
              <a:t>and ends at the Root-CA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Certification Path</a:t>
            </a:r>
            <a:endParaRPr lang="en-GB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Certification Path</a:t>
            </a:r>
            <a:endParaRPr lang="en-GB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828800"/>
            <a:ext cx="6940897" cy="3676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Certification Path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371600"/>
            <a:ext cx="7294721" cy="493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Certification Path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0"/>
            <a:ext cx="860107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Certificate revocation</a:t>
            </a:r>
          </a:p>
          <a:p>
            <a:pPr lvl="1"/>
            <a:r>
              <a:rPr lang="en-US" dirty="0" smtClean="0"/>
              <a:t>CRL, OCSP</a:t>
            </a:r>
          </a:p>
          <a:p>
            <a:r>
              <a:rPr lang="en-US" b="1" dirty="0" smtClean="0"/>
              <a:t>Certificate search</a:t>
            </a:r>
          </a:p>
          <a:p>
            <a:pPr lvl="1"/>
            <a:r>
              <a:rPr lang="en-US" dirty="0" smtClean="0"/>
              <a:t>CA web page manual search, LDAP</a:t>
            </a:r>
          </a:p>
          <a:p>
            <a:r>
              <a:rPr lang="en-US" b="1" dirty="0" smtClean="0"/>
              <a:t>Performing a digital signature</a:t>
            </a:r>
          </a:p>
          <a:p>
            <a:pPr lvl="1"/>
            <a:r>
              <a:rPr lang="en-US" dirty="0" smtClean="0"/>
              <a:t>Using Microsoft CNG API through certificate stores</a:t>
            </a:r>
          </a:p>
          <a:p>
            <a:pPr lvl="2"/>
            <a:r>
              <a:rPr lang="en-US" dirty="0" smtClean="0"/>
              <a:t>flow</a:t>
            </a:r>
          </a:p>
          <a:p>
            <a:pPr lvl="1"/>
            <a:r>
              <a:rPr lang="en-US" dirty="0" smtClean="0"/>
              <a:t>Using PKCS#11 </a:t>
            </a:r>
          </a:p>
          <a:p>
            <a:pPr lvl="2"/>
            <a:r>
              <a:rPr lang="en-US" dirty="0" smtClean="0"/>
              <a:t>flow</a:t>
            </a:r>
          </a:p>
          <a:p>
            <a:pPr lvl="1"/>
            <a:r>
              <a:rPr lang="en-US" dirty="0" smtClean="0"/>
              <a:t>Remote/cloud/mobile through Cloud Signature Consortium signing protocol</a:t>
            </a:r>
          </a:p>
          <a:p>
            <a:pPr lvl="2"/>
            <a:r>
              <a:rPr lang="en-US" dirty="0" smtClean="0"/>
              <a:t>flow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Microsoft Windows operating systems manages digital certificates through special store places </a:t>
            </a:r>
          </a:p>
          <a:p>
            <a:pPr lvl="1" algn="just"/>
            <a:r>
              <a:rPr lang="en-US" dirty="0" smtClean="0"/>
              <a:t>certificate stores</a:t>
            </a:r>
            <a:endParaRPr lang="ro-RO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To execute operations over these stores, the Certificates snap-in should be used</a:t>
            </a:r>
          </a:p>
          <a:p>
            <a:pPr algn="just"/>
            <a:endParaRPr lang="en-US" dirty="0" smtClean="0"/>
          </a:p>
          <a:p>
            <a:pPr algn="just"/>
            <a:r>
              <a:rPr lang="ro-RO" dirty="0" smtClean="0"/>
              <a:t>Start, Run: </a:t>
            </a:r>
            <a:r>
              <a:rPr lang="en-US" b="1" dirty="0" err="1" smtClean="0"/>
              <a:t>certmgr.msc</a:t>
            </a:r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stores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 </a:t>
            </a:r>
            <a:r>
              <a:rPr lang="en-US" dirty="0"/>
              <a:t>system store 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collection that consists of one or more physical sibling </a:t>
            </a:r>
            <a:r>
              <a:rPr lang="en-US" dirty="0" smtClean="0"/>
              <a:t>stores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each system store, there are predefined physical sibling </a:t>
            </a:r>
            <a:r>
              <a:rPr lang="en-US" dirty="0" smtClean="0"/>
              <a:t>stores</a:t>
            </a:r>
            <a:endParaRPr lang="ro-RO" dirty="0" smtClean="0"/>
          </a:p>
          <a:p>
            <a:endParaRPr lang="ro-RO" dirty="0" smtClean="0"/>
          </a:p>
          <a:p>
            <a:r>
              <a:rPr lang="en-US" dirty="0" smtClean="0"/>
              <a:t>All </a:t>
            </a:r>
            <a:r>
              <a:rPr lang="en-US" dirty="0"/>
              <a:t>certificates in those physical stores are available through the logical system store </a:t>
            </a:r>
            <a:r>
              <a:rPr lang="en-US" dirty="0" smtClean="0"/>
              <a:t>collection</a:t>
            </a:r>
            <a:endParaRPr lang="ro-RO" dirty="0" smtClean="0"/>
          </a:p>
          <a:p>
            <a:endParaRPr lang="ro-RO" dirty="0"/>
          </a:p>
          <a:p>
            <a:r>
              <a:rPr lang="en-US" dirty="0"/>
              <a:t>For each system store location, the predefined systems stores are</a:t>
            </a:r>
            <a:r>
              <a:rPr lang="en-US" dirty="0" smtClean="0"/>
              <a:t>:</a:t>
            </a:r>
            <a:r>
              <a:rPr lang="ro-RO" dirty="0" smtClean="0"/>
              <a:t> </a:t>
            </a:r>
            <a:r>
              <a:rPr lang="en-US" dirty="0" smtClean="0"/>
              <a:t>MY</a:t>
            </a:r>
            <a:r>
              <a:rPr lang="ro-RO" dirty="0" smtClean="0"/>
              <a:t>, </a:t>
            </a:r>
            <a:r>
              <a:rPr lang="en-US" dirty="0" smtClean="0"/>
              <a:t>Root</a:t>
            </a:r>
            <a:r>
              <a:rPr lang="ro-RO" dirty="0" smtClean="0"/>
              <a:t>, </a:t>
            </a:r>
            <a:r>
              <a:rPr lang="en-US" dirty="0" smtClean="0"/>
              <a:t>Trust</a:t>
            </a:r>
            <a:r>
              <a:rPr lang="ro-RO" dirty="0" smtClean="0"/>
              <a:t>, </a:t>
            </a:r>
            <a:r>
              <a:rPr lang="en-US" dirty="0" smtClean="0"/>
              <a:t>CA</a:t>
            </a:r>
            <a:endParaRPr lang="ro-RO" dirty="0" smtClean="0"/>
          </a:p>
          <a:p>
            <a:endParaRPr lang="ro-RO" dirty="0" smtClean="0"/>
          </a:p>
          <a:p>
            <a:r>
              <a:rPr lang="en-US" dirty="0" smtClean="0"/>
              <a:t>In </a:t>
            </a:r>
            <a:r>
              <a:rPr lang="en-US" dirty="0"/>
              <a:t>CERT_SYSTEM_STORE_CURRENT_USER, there is also a predefined </a:t>
            </a:r>
            <a:r>
              <a:rPr lang="en-US" dirty="0" err="1"/>
              <a:t>UserDS</a:t>
            </a:r>
            <a:r>
              <a:rPr lang="en-US" dirty="0"/>
              <a:t> store. A smart card store is planned for this </a:t>
            </a:r>
            <a:r>
              <a:rPr lang="en-US" dirty="0" smtClean="0"/>
              <a:t>location</a:t>
            </a:r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MS Windows c</a:t>
            </a:r>
            <a:r>
              <a:rPr lang="en-US" dirty="0" err="1" smtClean="0"/>
              <a:t>ertificate</a:t>
            </a:r>
            <a:r>
              <a:rPr lang="en-US" dirty="0" smtClean="0"/>
              <a:t> </a:t>
            </a:r>
            <a:r>
              <a:rPr lang="en-US" dirty="0"/>
              <a:t>stores</a:t>
            </a: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554813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o-RO" dirty="0" smtClean="0"/>
              <a:t>T</a:t>
            </a:r>
            <a:r>
              <a:rPr lang="en-US" dirty="0" smtClean="0"/>
              <a:t>he </a:t>
            </a:r>
            <a:r>
              <a:rPr lang="en-US" dirty="0"/>
              <a:t>system </a:t>
            </a:r>
            <a:r>
              <a:rPr lang="en-US" dirty="0" smtClean="0"/>
              <a:t>stores:</a:t>
            </a:r>
            <a:endParaRPr lang="ro-RO" dirty="0"/>
          </a:p>
          <a:p>
            <a:pPr lvl="0"/>
            <a:r>
              <a:rPr lang="en-US" u="sng" dirty="0">
                <a:hlinkClick r:id="rId2"/>
              </a:rPr>
              <a:t>CERT_SYSTEM_STORE_CURRENT_USER</a:t>
            </a:r>
            <a:endParaRPr lang="ro-RO" dirty="0"/>
          </a:p>
          <a:p>
            <a:pPr lvl="0"/>
            <a:r>
              <a:rPr lang="en-US" u="sng" dirty="0">
                <a:hlinkClick r:id="rId2"/>
              </a:rPr>
              <a:t>CERT_SYSTEM_STORE_LOCAL_MACHINE</a:t>
            </a:r>
            <a:endParaRPr lang="ro-RO" dirty="0"/>
          </a:p>
          <a:p>
            <a:pPr lvl="0"/>
            <a:r>
              <a:rPr lang="en-US" u="sng" dirty="0">
                <a:hlinkClick r:id="rId2"/>
              </a:rPr>
              <a:t>CERT_SYSTEM_STORE_CURRENT_SERVICE</a:t>
            </a:r>
            <a:endParaRPr lang="ro-RO" dirty="0"/>
          </a:p>
          <a:p>
            <a:pPr lvl="0"/>
            <a:r>
              <a:rPr lang="en-US" u="sng" dirty="0">
                <a:hlinkClick r:id="rId2"/>
              </a:rPr>
              <a:t>CERT_SYSTEM_STORE_SERVICES</a:t>
            </a:r>
            <a:endParaRPr lang="ro-RO" dirty="0"/>
          </a:p>
          <a:p>
            <a:pPr lvl="0"/>
            <a:r>
              <a:rPr lang="en-US" u="sng" dirty="0">
                <a:hlinkClick r:id="rId2"/>
              </a:rPr>
              <a:t>CERT_SYSTEM_STORE_USERS</a:t>
            </a:r>
            <a:endParaRPr lang="ro-RO" dirty="0"/>
          </a:p>
          <a:p>
            <a:pPr lvl="0"/>
            <a:r>
              <a:rPr lang="en-US" u="sng" dirty="0">
                <a:hlinkClick r:id="rId2"/>
              </a:rPr>
              <a:t>CERT_SYSTEM_CURRENT_USER_GROUP_POLICY</a:t>
            </a:r>
            <a:endParaRPr lang="ro-RO" dirty="0"/>
          </a:p>
          <a:p>
            <a:pPr lvl="0"/>
            <a:r>
              <a:rPr lang="en-US" u="sng" dirty="0">
                <a:hlinkClick r:id="rId2"/>
              </a:rPr>
              <a:t>CERT_SYSTEM_LOCAL_MACHINE_GROUP_POLICY</a:t>
            </a:r>
            <a:endParaRPr lang="ro-RO" dirty="0"/>
          </a:p>
          <a:p>
            <a:pPr lvl="0"/>
            <a:r>
              <a:rPr lang="en-US" u="sng" dirty="0">
                <a:hlinkClick r:id="rId2"/>
              </a:rPr>
              <a:t>CERT_SYSTEM_STORE_LOCAL_MACHINE_ENTERPRISE</a:t>
            </a:r>
            <a:endParaRPr lang="ro-RO" dirty="0"/>
          </a:p>
          <a:p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MS Windows c</a:t>
            </a:r>
            <a:r>
              <a:rPr lang="en-US" dirty="0" err="1"/>
              <a:t>ertificate</a:t>
            </a:r>
            <a:r>
              <a:rPr lang="en-US" dirty="0"/>
              <a:t> stores</a:t>
            </a: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98281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CERT_SYSTEM_STORE_CURRENT_USER </a:t>
            </a:r>
            <a:r>
              <a:rPr lang="en-US" dirty="0"/>
              <a:t>system stores are at the following registry location: </a:t>
            </a:r>
            <a:endParaRPr lang="ro-RO" dirty="0" smtClean="0"/>
          </a:p>
          <a:p>
            <a:endParaRPr lang="ro-RO" dirty="0"/>
          </a:p>
          <a:p>
            <a:r>
              <a:rPr lang="en-US" b="1" dirty="0"/>
              <a:t>HKEY_CURRENT_USER</a:t>
            </a:r>
            <a:endParaRPr lang="ro-RO" dirty="0"/>
          </a:p>
          <a:p>
            <a:r>
              <a:rPr lang="en-US" dirty="0"/>
              <a:t>   </a:t>
            </a:r>
            <a:r>
              <a:rPr lang="en-US" b="1" dirty="0"/>
              <a:t>Software</a:t>
            </a:r>
            <a:endParaRPr lang="ro-RO" dirty="0"/>
          </a:p>
          <a:p>
            <a:r>
              <a:rPr lang="en-US" dirty="0"/>
              <a:t>      </a:t>
            </a:r>
            <a:r>
              <a:rPr lang="en-US" b="1" dirty="0"/>
              <a:t>Microsoft</a:t>
            </a:r>
            <a:endParaRPr lang="ro-RO" dirty="0"/>
          </a:p>
          <a:p>
            <a:r>
              <a:rPr lang="en-US" dirty="0"/>
              <a:t>         </a:t>
            </a:r>
            <a:r>
              <a:rPr lang="en-US" b="1" dirty="0" err="1"/>
              <a:t>SystemCertificates</a:t>
            </a:r>
            <a:endParaRPr lang="ro-RO" dirty="0"/>
          </a:p>
          <a:p>
            <a:endParaRPr lang="ro-RO" dirty="0" smtClean="0"/>
          </a:p>
          <a:p>
            <a:r>
              <a:rPr lang="en-US" dirty="0" smtClean="0"/>
              <a:t>The </a:t>
            </a:r>
            <a:r>
              <a:rPr lang="en-US" dirty="0"/>
              <a:t>predefined physical stores associated with those system stores are as </a:t>
            </a:r>
            <a:r>
              <a:rPr lang="en-US" dirty="0" smtClean="0"/>
              <a:t>follows</a:t>
            </a:r>
          </a:p>
          <a:p>
            <a:endParaRPr lang="en-US" dirty="0" smtClean="0"/>
          </a:p>
          <a:p>
            <a:pPr>
              <a:buNone/>
            </a:pPr>
            <a:r>
              <a:rPr lang="en-US" u="sng" dirty="0" smtClean="0">
                <a:hlinkClick r:id="rId2"/>
              </a:rPr>
              <a:t>http://msdn.microsoft.com/en-us/library/windows/desktop/aa388136%28v=vs.85%29.aspx</a:t>
            </a:r>
            <a:endParaRPr lang="ro-RO" u="sng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3600" dirty="0"/>
              <a:t>MS </a:t>
            </a:r>
            <a:r>
              <a:rPr lang="ro-RO" sz="3600" dirty="0" smtClean="0"/>
              <a:t>Windows </a:t>
            </a:r>
            <a:r>
              <a:rPr lang="ro-RO" sz="3600" dirty="0"/>
              <a:t>c</a:t>
            </a:r>
            <a:r>
              <a:rPr lang="en-US" sz="3600" dirty="0" err="1"/>
              <a:t>ertificate</a:t>
            </a:r>
            <a:r>
              <a:rPr lang="en-US" sz="3600" dirty="0"/>
              <a:t> </a:t>
            </a:r>
            <a:r>
              <a:rPr lang="en-US" sz="3600" dirty="0" smtClean="0"/>
              <a:t>stores</a:t>
            </a:r>
            <a:endParaRPr lang="ro-RO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922840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747368"/>
            <a:ext cx="8229600" cy="399350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3600" dirty="0"/>
              <a:t>MS Windows c</a:t>
            </a:r>
            <a:r>
              <a:rPr lang="en-US" sz="3600" dirty="0" err="1"/>
              <a:t>ertificate</a:t>
            </a:r>
            <a:r>
              <a:rPr lang="en-US" sz="3600" dirty="0"/>
              <a:t> stores</a:t>
            </a:r>
            <a:endParaRPr lang="ro-RO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04541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</a:t>
            </a:r>
            <a:r>
              <a:rPr lang="en-US" dirty="0"/>
              <a:t>. Run "</a:t>
            </a:r>
            <a:r>
              <a:rPr lang="en-US" b="1" dirty="0"/>
              <a:t>mmc.exe</a:t>
            </a:r>
            <a:r>
              <a:rPr lang="en-US" dirty="0"/>
              <a:t>" from a command line window. A blank Console window shows up</a:t>
            </a:r>
            <a:r>
              <a:rPr lang="en-US" dirty="0" smtClean="0"/>
              <a:t>.</a:t>
            </a:r>
          </a:p>
          <a:p>
            <a:endParaRPr lang="ro-RO" dirty="0"/>
          </a:p>
          <a:p>
            <a:r>
              <a:rPr lang="en-US" dirty="0"/>
              <a:t>2. Click "Add/Remove Snap-in" from the "File" menu. The "Add/Remove Snap-in" dialog box shows up. </a:t>
            </a:r>
            <a:endParaRPr lang="en-US" dirty="0" smtClean="0"/>
          </a:p>
          <a:p>
            <a:endParaRPr lang="ro-RO" dirty="0"/>
          </a:p>
          <a:p>
            <a:r>
              <a:rPr lang="en-US" dirty="0"/>
              <a:t>3. Click the "Add" button. A list of "Available standalone snap-ins" shows up. </a:t>
            </a:r>
            <a:endParaRPr lang="en-GB" dirty="0" smtClean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C</a:t>
            </a:r>
            <a:r>
              <a:rPr lang="en-US" dirty="0" err="1" smtClean="0"/>
              <a:t>reate</a:t>
            </a:r>
            <a:r>
              <a:rPr lang="en-US" dirty="0" smtClean="0"/>
              <a:t> </a:t>
            </a:r>
            <a:r>
              <a:rPr lang="en-US" dirty="0"/>
              <a:t>MMC </a:t>
            </a:r>
            <a:r>
              <a:rPr lang="en-US" dirty="0" smtClean="0"/>
              <a:t>snap-in </a:t>
            </a:r>
            <a:r>
              <a:rPr lang="en-US" dirty="0"/>
              <a:t>to manage certificate stores</a:t>
            </a: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10433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4. Select "Certificates" and click "Add". The "Certificates snap-in" options dialog box shows up. </a:t>
            </a:r>
            <a:endParaRPr lang="ro-RO" dirty="0" smtClean="0"/>
          </a:p>
          <a:p>
            <a:endParaRPr lang="en-US" dirty="0" smtClean="0"/>
          </a:p>
          <a:p>
            <a:r>
              <a:rPr lang="en-US" dirty="0" smtClean="0"/>
              <a:t>5</a:t>
            </a:r>
            <a:r>
              <a:rPr lang="en-US" dirty="0"/>
              <a:t>. Select "Computer account" and click "Next". The "Select Computer" dialog box shows up. </a:t>
            </a:r>
            <a:endParaRPr lang="en-US" dirty="0" smtClean="0"/>
          </a:p>
          <a:p>
            <a:endParaRPr lang="ro-RO" dirty="0"/>
          </a:p>
          <a:p>
            <a:r>
              <a:rPr lang="en-US" dirty="0"/>
              <a:t>6. Select "Local computer" and click "Finish". The "Certificates" snap-in is added. </a:t>
            </a:r>
            <a:endParaRPr lang="en-US" dirty="0" smtClean="0"/>
          </a:p>
          <a:p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C</a:t>
            </a:r>
            <a:r>
              <a:rPr lang="en-US" dirty="0" err="1" smtClean="0"/>
              <a:t>reate</a:t>
            </a:r>
            <a:r>
              <a:rPr lang="en-US" dirty="0" smtClean="0"/>
              <a:t> </a:t>
            </a:r>
            <a:r>
              <a:rPr lang="en-US" dirty="0"/>
              <a:t>MMC </a:t>
            </a:r>
            <a:r>
              <a:rPr lang="en-US" dirty="0" smtClean="0"/>
              <a:t>snap-in </a:t>
            </a:r>
            <a:r>
              <a:rPr lang="en-US" dirty="0"/>
              <a:t>to manage certificate stores</a:t>
            </a: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10433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7. Close the "Available standalone snap-ins" list dialog box. </a:t>
            </a:r>
          </a:p>
          <a:p>
            <a:endParaRPr lang="ro-RO" dirty="0" smtClean="0"/>
          </a:p>
          <a:p>
            <a:r>
              <a:rPr lang="en-US" dirty="0" smtClean="0"/>
              <a:t>8. Click "OK" on the "Add/Remove Snap-in" dialog box to accept the new snap-in.</a:t>
            </a:r>
            <a:endParaRPr lang="ro-RO" dirty="0" smtClean="0"/>
          </a:p>
          <a:p>
            <a:endParaRPr lang="en-US" dirty="0" smtClean="0"/>
          </a:p>
          <a:p>
            <a:r>
              <a:rPr lang="en-US" dirty="0" smtClean="0"/>
              <a:t>9</a:t>
            </a:r>
            <a:r>
              <a:rPr lang="en-US" dirty="0"/>
              <a:t>. Click "Save" from the "File" menu. The "Save As" dialog box shows up. </a:t>
            </a:r>
            <a:endParaRPr lang="ro-RO" dirty="0"/>
          </a:p>
          <a:p>
            <a:endParaRPr lang="en-US" dirty="0" smtClean="0"/>
          </a:p>
          <a:p>
            <a:r>
              <a:rPr lang="en-US" dirty="0" smtClean="0"/>
              <a:t>10</a:t>
            </a:r>
            <a:r>
              <a:rPr lang="en-US" dirty="0"/>
              <a:t>. Enter "</a:t>
            </a:r>
            <a:r>
              <a:rPr lang="en-US" dirty="0" err="1"/>
              <a:t>MyCertificatesConsole.msc</a:t>
            </a:r>
            <a:r>
              <a:rPr lang="en-US" dirty="0"/>
              <a:t>" as the file name and click "Save</a:t>
            </a:r>
            <a:r>
              <a:rPr lang="en-US" dirty="0" smtClean="0"/>
              <a:t>".</a:t>
            </a:r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C</a:t>
            </a:r>
            <a:r>
              <a:rPr lang="en-US" dirty="0" err="1" smtClean="0"/>
              <a:t>reate</a:t>
            </a:r>
            <a:r>
              <a:rPr lang="en-US" dirty="0" smtClean="0"/>
              <a:t> </a:t>
            </a:r>
            <a:r>
              <a:rPr lang="en-US" dirty="0"/>
              <a:t>MMC </a:t>
            </a:r>
            <a:r>
              <a:rPr lang="en-US" dirty="0" smtClean="0"/>
              <a:t>snap-in </a:t>
            </a:r>
            <a:r>
              <a:rPr lang="en-US" dirty="0"/>
              <a:t>to manage certificate stores</a:t>
            </a:r>
            <a:endParaRPr lang="ro-RO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41043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</a:t>
            </a:r>
            <a:r>
              <a:rPr lang="en-US" dirty="0" err="1"/>
              <a:t>reate</a:t>
            </a:r>
            <a:r>
              <a:rPr lang="en-US" dirty="0"/>
              <a:t> MMC snap-in to manage certificate stores</a:t>
            </a:r>
            <a:endParaRPr lang="ro-RO" dirty="0"/>
          </a:p>
        </p:txBody>
      </p:sp>
      <p:pic>
        <p:nvPicPr>
          <p:cNvPr id="4" name="Content Placeholder 3" descr="Creating MMC Certificates Console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3637" y="1772444"/>
            <a:ext cx="427672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580387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MS Windows c</a:t>
            </a:r>
            <a:r>
              <a:rPr lang="en-US" dirty="0" err="1"/>
              <a:t>ertificate</a:t>
            </a:r>
            <a:r>
              <a:rPr lang="en-US" dirty="0"/>
              <a:t> stores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447800"/>
            <a:ext cx="332422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2362200"/>
            <a:ext cx="6086475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E-signature vs. e-seal</a:t>
            </a:r>
          </a:p>
          <a:p>
            <a:endParaRPr lang="en-US" b="1" dirty="0" smtClean="0"/>
          </a:p>
          <a:p>
            <a:r>
              <a:rPr lang="en-US" b="1" dirty="0" smtClean="0"/>
              <a:t>Use of digital signed documents</a:t>
            </a:r>
          </a:p>
          <a:p>
            <a:pPr lvl="1"/>
            <a:r>
              <a:rPr lang="en-US" dirty="0" smtClean="0"/>
              <a:t>ANAF</a:t>
            </a:r>
          </a:p>
          <a:p>
            <a:pPr lvl="1"/>
            <a:r>
              <a:rPr lang="en-US" dirty="0" smtClean="0"/>
              <a:t>CNAS </a:t>
            </a:r>
          </a:p>
          <a:p>
            <a:pPr lvl="1"/>
            <a:r>
              <a:rPr lang="en-US" dirty="0" smtClean="0"/>
              <a:t>ONRC </a:t>
            </a:r>
          </a:p>
          <a:p>
            <a:pPr lvl="1"/>
            <a:r>
              <a:rPr lang="en-US" dirty="0" smtClean="0"/>
              <a:t>UNNPR </a:t>
            </a:r>
          </a:p>
          <a:p>
            <a:pPr lvl="1"/>
            <a:r>
              <a:rPr lang="en-US" dirty="0" smtClean="0"/>
              <a:t>ITM</a:t>
            </a:r>
          </a:p>
          <a:p>
            <a:pPr lvl="1"/>
            <a:r>
              <a:rPr lang="en-US" dirty="0" err="1" smtClean="0"/>
              <a:t>MySMIS</a:t>
            </a:r>
            <a:r>
              <a:rPr lang="en-US" dirty="0" smtClean="0"/>
              <a:t> 2014</a:t>
            </a:r>
          </a:p>
          <a:p>
            <a:pPr lvl="1"/>
            <a:r>
              <a:rPr lang="en-US" dirty="0" smtClean="0"/>
              <a:t>MO</a:t>
            </a:r>
          </a:p>
          <a:p>
            <a:pPr lvl="1"/>
            <a:r>
              <a:rPr lang="en-US" dirty="0" smtClean="0"/>
              <a:t>etc.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dirty="0" smtClean="0"/>
              <a:t>Personal</a:t>
            </a:r>
            <a:endParaRPr lang="en-US" dirty="0" smtClean="0"/>
          </a:p>
          <a:p>
            <a:pPr lvl="1" algn="just"/>
            <a:r>
              <a:rPr lang="en-US" dirty="0" smtClean="0"/>
              <a:t>stores all the certificates for which the current user has the corresponding private keys: </a:t>
            </a:r>
          </a:p>
          <a:p>
            <a:pPr lvl="2" algn="just"/>
            <a:r>
              <a:rPr lang="en-US" dirty="0" smtClean="0"/>
              <a:t>certificates issued for the current user</a:t>
            </a:r>
          </a:p>
          <a:p>
            <a:pPr lvl="2" algn="just"/>
            <a:r>
              <a:rPr lang="en-US" dirty="0" smtClean="0"/>
              <a:t>for that computer </a:t>
            </a:r>
          </a:p>
          <a:p>
            <a:pPr lvl="2" algn="just"/>
            <a:r>
              <a:rPr lang="en-US" dirty="0" smtClean="0"/>
              <a:t>or for a service that runs on it</a:t>
            </a:r>
          </a:p>
          <a:p>
            <a:pPr algn="just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MS Windows c</a:t>
            </a:r>
            <a:r>
              <a:rPr lang="en-US" dirty="0" err="1"/>
              <a:t>ertificate</a:t>
            </a:r>
            <a:r>
              <a:rPr lang="en-US" dirty="0"/>
              <a:t> stores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b="1" dirty="0" smtClean="0"/>
              <a:t>Trusted Root Certification Authorities</a:t>
            </a:r>
          </a:p>
          <a:p>
            <a:pPr lvl="1" algn="just"/>
            <a:r>
              <a:rPr lang="en-US" dirty="0" smtClean="0"/>
              <a:t>stores the digital certificates of the CAs that are implicit trusted</a:t>
            </a:r>
          </a:p>
          <a:p>
            <a:pPr lvl="1" algn="just"/>
            <a:endParaRPr lang="en-US" dirty="0" smtClean="0"/>
          </a:p>
          <a:p>
            <a:pPr algn="just"/>
            <a:r>
              <a:rPr lang="en-US" b="1" dirty="0" smtClean="0"/>
              <a:t>Trusted People</a:t>
            </a:r>
          </a:p>
          <a:p>
            <a:pPr lvl="1" algn="just"/>
            <a:r>
              <a:rPr lang="en-US" dirty="0" smtClean="0"/>
              <a:t>stores certificates issued for persons or entities that are trusted</a:t>
            </a:r>
          </a:p>
          <a:p>
            <a:pPr algn="just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MS Windows c</a:t>
            </a:r>
            <a:r>
              <a:rPr lang="en-US" dirty="0" err="1"/>
              <a:t>ertificate</a:t>
            </a:r>
            <a:r>
              <a:rPr lang="en-US" dirty="0"/>
              <a:t> stores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import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752600"/>
            <a:ext cx="608647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import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752600"/>
            <a:ext cx="4810125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import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676400"/>
            <a:ext cx="5760720" cy="4834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import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828800"/>
            <a:ext cx="4772025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import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905000"/>
            <a:ext cx="478155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import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981200"/>
            <a:ext cx="4772025" cy="429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import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1981200"/>
            <a:ext cx="48006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import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3675" y="2124075"/>
            <a:ext cx="3676650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Digital signing documents</a:t>
            </a:r>
          </a:p>
          <a:p>
            <a:pPr lvl="1"/>
            <a:r>
              <a:rPr lang="en-US" b="1" dirty="0" smtClean="0"/>
              <a:t>Qualified Electronic Signatures</a:t>
            </a:r>
          </a:p>
          <a:p>
            <a:pPr lvl="2"/>
            <a:r>
              <a:rPr lang="en-US" dirty="0" smtClean="0"/>
              <a:t>PDF (Adobe Acrobat Reader)</a:t>
            </a:r>
          </a:p>
          <a:p>
            <a:pPr lvl="3"/>
            <a:r>
              <a:rPr lang="en-US" dirty="0" smtClean="0"/>
              <a:t>Signing PDF files</a:t>
            </a:r>
          </a:p>
          <a:p>
            <a:pPr lvl="3"/>
            <a:r>
              <a:rPr lang="en-US" dirty="0" smtClean="0"/>
              <a:t>Signing PDF forms with a digital signature field</a:t>
            </a:r>
          </a:p>
          <a:p>
            <a:pPr lvl="2"/>
            <a:r>
              <a:rPr lang="en-US" dirty="0" smtClean="0"/>
              <a:t>Microsoft Office documents (Microsoft Office software)</a:t>
            </a:r>
          </a:p>
          <a:p>
            <a:pPr lvl="2"/>
            <a:r>
              <a:rPr lang="en-US" dirty="0" smtClean="0"/>
              <a:t>PKCS#7 (</a:t>
            </a:r>
            <a:r>
              <a:rPr lang="en-US" dirty="0" err="1" smtClean="0"/>
              <a:t>DeskSeal</a:t>
            </a:r>
            <a:r>
              <a:rPr lang="en-US" dirty="0" smtClean="0"/>
              <a:t>, </a:t>
            </a:r>
            <a:r>
              <a:rPr lang="en-US" dirty="0" err="1" smtClean="0"/>
              <a:t>Prosigner</a:t>
            </a:r>
            <a:r>
              <a:rPr lang="en-US" dirty="0" smtClean="0"/>
              <a:t>, etc.)</a:t>
            </a:r>
          </a:p>
          <a:p>
            <a:pPr lvl="3"/>
            <a:r>
              <a:rPr lang="en-US" dirty="0" smtClean="0"/>
              <a:t>Attached, detached, </a:t>
            </a:r>
            <a:r>
              <a:rPr lang="en-US" dirty="0" err="1" smtClean="0"/>
              <a:t>cosignatures</a:t>
            </a:r>
            <a:endParaRPr lang="en-US" b="1" dirty="0" smtClean="0"/>
          </a:p>
          <a:p>
            <a:pPr lvl="2"/>
            <a:r>
              <a:rPr lang="en-US" dirty="0" err="1" smtClean="0"/>
              <a:t>XMLDSig</a:t>
            </a:r>
            <a:endParaRPr lang="en-US" b="1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Advanced Electronic Signatures</a:t>
            </a:r>
          </a:p>
          <a:p>
            <a:pPr lvl="2"/>
            <a:r>
              <a:rPr lang="en-US" dirty="0" err="1" smtClean="0"/>
              <a:t>CAdES</a:t>
            </a:r>
            <a:r>
              <a:rPr lang="en-US" dirty="0" smtClean="0"/>
              <a:t>, </a:t>
            </a:r>
            <a:r>
              <a:rPr lang="en-US" dirty="0" err="1" smtClean="0"/>
              <a:t>PAdES</a:t>
            </a:r>
            <a:r>
              <a:rPr lang="en-US" dirty="0" smtClean="0"/>
              <a:t>, </a:t>
            </a:r>
            <a:r>
              <a:rPr lang="en-US" dirty="0" err="1" smtClean="0"/>
              <a:t>XAdES</a:t>
            </a:r>
            <a:endParaRPr lang="en-US" dirty="0" smtClean="0"/>
          </a:p>
          <a:p>
            <a:pPr lvl="1"/>
            <a:endParaRPr lang="en-US" b="1" dirty="0" smtClean="0"/>
          </a:p>
          <a:p>
            <a:pPr lvl="1"/>
            <a:r>
              <a:rPr lang="en-US" b="1" dirty="0" smtClean="0"/>
              <a:t>Time stamping of digital signatures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import for the CA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447800"/>
            <a:ext cx="3886200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Certification Path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524000"/>
            <a:ext cx="3886200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/>
              <a:t>To mark the CA as trusted</a:t>
            </a:r>
          </a:p>
          <a:p>
            <a:pPr lvl="1" algn="just"/>
            <a:r>
              <a:rPr lang="en-US" dirty="0" smtClean="0"/>
              <a:t>its digital certificates should be imported to the </a:t>
            </a:r>
            <a:r>
              <a:rPr lang="en-US" b="1" dirty="0" smtClean="0"/>
              <a:t>Trusted Root Certification Authorities </a:t>
            </a:r>
            <a:r>
              <a:rPr lang="en-US" dirty="0" smtClean="0"/>
              <a:t>store</a:t>
            </a:r>
          </a:p>
          <a:p>
            <a:pPr algn="just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Certification Path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Certification Path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1828800"/>
            <a:ext cx="3108960" cy="3863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search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524000"/>
            <a:ext cx="7302818" cy="4954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search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676400"/>
            <a:ext cx="7327106" cy="4606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search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905000"/>
            <a:ext cx="7294721" cy="4201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LDAP – Lightweight Directory Access Protocol </a:t>
            </a:r>
          </a:p>
          <a:p>
            <a:pPr lvl="1" algn="just"/>
            <a:r>
              <a:rPr lang="en-US" dirty="0" smtClean="0"/>
              <a:t>application protocol for querying and modifying data of directory services implemented in Internet Protocol networks</a:t>
            </a:r>
            <a:endParaRPr lang="ro-RO" dirty="0" smtClean="0"/>
          </a:p>
          <a:p>
            <a:pPr algn="just"/>
            <a:endParaRPr lang="en-US" dirty="0" smtClean="0"/>
          </a:p>
          <a:p>
            <a:pPr algn="just"/>
            <a:r>
              <a:rPr lang="en-US" dirty="0" smtClean="0"/>
              <a:t>A directory is a set of objects with attributes organized logically in a hierarchical manner</a:t>
            </a:r>
            <a:endParaRPr lang="ro-RO" dirty="0" smtClean="0"/>
          </a:p>
          <a:p>
            <a:pPr algn="just"/>
            <a:endParaRPr lang="ro-RO" dirty="0"/>
          </a:p>
          <a:p>
            <a:pPr algn="just"/>
            <a:r>
              <a:rPr lang="ro-RO" dirty="0" smtClean="0"/>
              <a:t>Exemplificare</a:t>
            </a:r>
            <a:endParaRPr lang="en-GB" dirty="0" smtClean="0"/>
          </a:p>
          <a:p>
            <a:pPr lvl="1" algn="just"/>
            <a:r>
              <a:rPr lang="ro-RO" b="1" dirty="0" err="1" smtClean="0"/>
              <a:t>Softerra</a:t>
            </a:r>
            <a:r>
              <a:rPr lang="ro-RO" b="1" dirty="0" smtClean="0"/>
              <a:t> LDAP Browser</a:t>
            </a:r>
          </a:p>
          <a:p>
            <a:pPr lvl="1" algn="just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www.ldapbrowser.com/download.htm</a:t>
            </a:r>
            <a:endParaRPr lang="ro-RO" dirty="0" smtClean="0"/>
          </a:p>
          <a:p>
            <a:pPr algn="just"/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search - LDAP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RFC 2587 - Internet X.509 Public Key Infrastructure LDAPv2 Schema</a:t>
            </a:r>
            <a:endParaRPr lang="ro-RO" dirty="0" smtClean="0"/>
          </a:p>
          <a:p>
            <a:pPr lvl="1"/>
            <a:r>
              <a:rPr lang="en-GB" dirty="0" smtClean="0">
                <a:hlinkClick r:id="rId2"/>
              </a:rPr>
              <a:t>https://www.ietf.org/rfc/rfc2587.txt</a:t>
            </a:r>
            <a:endParaRPr lang="ro-RO" dirty="0" smtClean="0"/>
          </a:p>
          <a:p>
            <a:pPr lvl="1"/>
            <a:r>
              <a:rPr lang="en-GB" dirty="0" smtClean="0"/>
              <a:t>defines the attributes and object classes to be supported by an LDAP CR server</a:t>
            </a:r>
          </a:p>
          <a:p>
            <a:endParaRPr lang="en-GB" dirty="0" smtClean="0"/>
          </a:p>
          <a:p>
            <a:r>
              <a:rPr lang="en-GB" dirty="0" smtClean="0"/>
              <a:t>RFC 2559 - Internet X.509 Public Key Infrastructure Operational Protocols - LDAPv2</a:t>
            </a:r>
            <a:endParaRPr lang="ro-RO" dirty="0" smtClean="0"/>
          </a:p>
          <a:p>
            <a:pPr lvl="1"/>
            <a:r>
              <a:rPr lang="en-GB" dirty="0" smtClean="0">
                <a:hlinkClick r:id="rId3"/>
              </a:rPr>
              <a:t>https://tools.ietf.org/html/rfc2559</a:t>
            </a:r>
            <a:endParaRPr lang="en-GB" dirty="0" smtClean="0"/>
          </a:p>
          <a:p>
            <a:pPr lvl="1"/>
            <a:r>
              <a:rPr lang="en-GB" dirty="0" smtClean="0"/>
              <a:t>defines the access method to a repository with which an End-Entity or a CA can retrieve or modify the certificate and CRL information stored in a CR</a:t>
            </a:r>
          </a:p>
          <a:p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LDAP</a:t>
            </a:r>
            <a:endParaRPr lang="en-GB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Softerra</a:t>
            </a:r>
            <a:r>
              <a:rPr lang="en-US" dirty="0" smtClean="0"/>
              <a:t> LDAP Browser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85875" y="1417638"/>
            <a:ext cx="6572250" cy="50196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Digital signing code</a:t>
            </a:r>
            <a:endParaRPr lang="en-US" dirty="0" smtClean="0"/>
          </a:p>
          <a:p>
            <a:pPr lvl="1"/>
            <a:r>
              <a:rPr lang="en-US" dirty="0" smtClean="0"/>
              <a:t>Java applets (obsolete)</a:t>
            </a:r>
          </a:p>
          <a:p>
            <a:pPr lvl="1"/>
            <a:r>
              <a:rPr lang="en-US" dirty="0" smtClean="0"/>
              <a:t>Java Web Start (signed jars for JNLP)</a:t>
            </a:r>
          </a:p>
          <a:p>
            <a:pPr lvl="1"/>
            <a:r>
              <a:rPr lang="en-US" dirty="0" smtClean="0"/>
              <a:t>Macros (Microsoft Office)</a:t>
            </a:r>
          </a:p>
          <a:p>
            <a:pPr lvl="1"/>
            <a:r>
              <a:rPr lang="en-US" dirty="0" smtClean="0"/>
              <a:t>Microsoft software installation packages</a:t>
            </a:r>
          </a:p>
          <a:p>
            <a:endParaRPr lang="en-US" b="1" dirty="0" smtClean="0"/>
          </a:p>
          <a:p>
            <a:r>
              <a:rPr lang="en-US" b="1" dirty="0" smtClean="0"/>
              <a:t>Digital signing for authentication</a:t>
            </a:r>
          </a:p>
          <a:p>
            <a:pPr lvl="1"/>
            <a:r>
              <a:rPr lang="en-US" dirty="0" smtClean="0"/>
              <a:t>Certificate login</a:t>
            </a:r>
          </a:p>
          <a:p>
            <a:endParaRPr lang="en-US" b="1" dirty="0" smtClean="0"/>
          </a:p>
          <a:p>
            <a:r>
              <a:rPr lang="en-US" b="1" dirty="0" smtClean="0"/>
              <a:t>Cryptography APIs</a:t>
            </a:r>
          </a:p>
          <a:p>
            <a:pPr lvl="1"/>
            <a:r>
              <a:rPr lang="en-US" dirty="0" smtClean="0"/>
              <a:t>High level</a:t>
            </a:r>
          </a:p>
          <a:p>
            <a:pPr lvl="1"/>
            <a:r>
              <a:rPr lang="en-US" dirty="0" smtClean="0"/>
              <a:t>low level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Softerra</a:t>
            </a:r>
            <a:r>
              <a:rPr lang="en-US" dirty="0" smtClean="0"/>
              <a:t> LDAP Browser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6900" y="1752600"/>
            <a:ext cx="5410200" cy="45624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Softerra</a:t>
            </a:r>
            <a:r>
              <a:rPr lang="en-US" dirty="0" smtClean="0"/>
              <a:t> LDAP Browser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2137" y="1676400"/>
            <a:ext cx="5419725" cy="45624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LDAP – search for and save a digital certificate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6425" y="1828800"/>
            <a:ext cx="5391150" cy="45624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LDAP – search for and save a digital certificate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71662" y="1981200"/>
            <a:ext cx="5400675" cy="45529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LDAP – search for and save a digital certificate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6800" y="1981200"/>
            <a:ext cx="8280000" cy="41433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n-US" dirty="0" smtClean="0"/>
              <a:t>LDAP – search for and save a digital certificate</a:t>
            </a: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402080"/>
            <a:ext cx="7315200" cy="545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LDAP – search for and save a digital certificate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905000"/>
            <a:ext cx="405765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LDAP – search for and save a digital certificate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2133600"/>
            <a:ext cx="4067175" cy="36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ldap://</a:t>
            </a:r>
            <a:r>
              <a:rPr lang="ro-RO" dirty="0" smtClean="0"/>
              <a:t>directory.s-trust.de</a:t>
            </a:r>
          </a:p>
          <a:p>
            <a:endParaRPr lang="ro-RO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Trans Sped LDAP Server</a:t>
            </a:r>
            <a:endParaRPr lang="ro-R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76537" y="2057400"/>
            <a:ext cx="3590925" cy="448627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188242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42366" y="1481138"/>
            <a:ext cx="5659268" cy="45259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Trans Sped LDAP Server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37018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1237353</TotalTime>
  <Words>6553</Words>
  <Application>Microsoft Office PowerPoint</Application>
  <PresentationFormat>On-screen Show (4:3)</PresentationFormat>
  <Paragraphs>1561</Paragraphs>
  <Slides>264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264</vt:i4>
      </vt:variant>
    </vt:vector>
  </HeadingPairs>
  <TitlesOfParts>
    <vt:vector size="265" baseType="lpstr">
      <vt:lpstr>Concourse</vt:lpstr>
      <vt:lpstr>Public Key Infrastructure</vt:lpstr>
      <vt:lpstr>Topics</vt:lpstr>
      <vt:lpstr>Topics</vt:lpstr>
      <vt:lpstr>Topics</vt:lpstr>
      <vt:lpstr>Topics</vt:lpstr>
      <vt:lpstr>Topics</vt:lpstr>
      <vt:lpstr>Topics</vt:lpstr>
      <vt:lpstr>Topics</vt:lpstr>
      <vt:lpstr>Topics</vt:lpstr>
      <vt:lpstr>The trust problem</vt:lpstr>
      <vt:lpstr>The trust problem</vt:lpstr>
      <vt:lpstr>Public Key Infrastructure</vt:lpstr>
      <vt:lpstr>Public Key Infrastructure</vt:lpstr>
      <vt:lpstr>Public Key Infrastructure</vt:lpstr>
      <vt:lpstr>End-entity</vt:lpstr>
      <vt:lpstr>Certificate Authority</vt:lpstr>
      <vt:lpstr>Certificate Authority</vt:lpstr>
      <vt:lpstr>Certificate Authority Hierarchy</vt:lpstr>
      <vt:lpstr>Certificate Authority Hierarchy</vt:lpstr>
      <vt:lpstr>Registration Authority</vt:lpstr>
      <vt:lpstr>Certificate Repository</vt:lpstr>
      <vt:lpstr>How to obtain a digital certificate (qualified)</vt:lpstr>
      <vt:lpstr>Free digital certificates</vt:lpstr>
      <vt:lpstr>Free digital certificates (S/MIME)</vt:lpstr>
      <vt:lpstr>Free digital certificates (S/MIME)</vt:lpstr>
      <vt:lpstr>Free digital certificates (S/MIME)</vt:lpstr>
      <vt:lpstr>Free digital certificates (SSL/TLS)</vt:lpstr>
      <vt:lpstr>How to obtain a digital certificate (for testing)</vt:lpstr>
      <vt:lpstr>How to obtain a digital certificate</vt:lpstr>
      <vt:lpstr>How to obtain a digital certificate</vt:lpstr>
      <vt:lpstr>How to obtain a digital certificate</vt:lpstr>
      <vt:lpstr>How to obtain a digital certificate</vt:lpstr>
      <vt:lpstr>How to obtain a digital certificate</vt:lpstr>
      <vt:lpstr>How to obtain a digital certificate</vt:lpstr>
      <vt:lpstr>How to obtain a digital certificate</vt:lpstr>
      <vt:lpstr>P12</vt:lpstr>
      <vt:lpstr>DER</vt:lpstr>
      <vt:lpstr>PEM</vt:lpstr>
      <vt:lpstr>Digital certificates</vt:lpstr>
      <vt:lpstr>Digital certificates</vt:lpstr>
      <vt:lpstr>Digital certificates</vt:lpstr>
      <vt:lpstr>Digital certificates</vt:lpstr>
      <vt:lpstr>Digital certificates</vt:lpstr>
      <vt:lpstr>Digital certificates</vt:lpstr>
      <vt:lpstr>Digital certificates</vt:lpstr>
      <vt:lpstr>Digital certificates</vt:lpstr>
      <vt:lpstr>Digital certificates</vt:lpstr>
      <vt:lpstr>Digital certificates</vt:lpstr>
      <vt:lpstr>ASN.1</vt:lpstr>
      <vt:lpstr>Digital certificates – ASN.1</vt:lpstr>
      <vt:lpstr>Digital certificates – ASN.1</vt:lpstr>
      <vt:lpstr>Certification Path</vt:lpstr>
      <vt:lpstr>Certification Path</vt:lpstr>
      <vt:lpstr>Certification Path</vt:lpstr>
      <vt:lpstr>Certification Path</vt:lpstr>
      <vt:lpstr>Certification Path</vt:lpstr>
      <vt:lpstr>Certification Path</vt:lpstr>
      <vt:lpstr>Certification Path</vt:lpstr>
      <vt:lpstr>Certification Path</vt:lpstr>
      <vt:lpstr>Certificate stores</vt:lpstr>
      <vt:lpstr>MS Windows certificate stores</vt:lpstr>
      <vt:lpstr>MS Windows certificate stores</vt:lpstr>
      <vt:lpstr>MS Windows certificate stores</vt:lpstr>
      <vt:lpstr>MS Windows certificate stores</vt:lpstr>
      <vt:lpstr>Create MMC snap-in to manage certificate stores</vt:lpstr>
      <vt:lpstr>Create MMC snap-in to manage certificate stores</vt:lpstr>
      <vt:lpstr>Create MMC snap-in to manage certificate stores</vt:lpstr>
      <vt:lpstr>Create MMC snap-in to manage certificate stores</vt:lpstr>
      <vt:lpstr>MS Windows certificate stores</vt:lpstr>
      <vt:lpstr>MS Windows certificate stores</vt:lpstr>
      <vt:lpstr>MS Windows certificate stores</vt:lpstr>
      <vt:lpstr>Certificate import</vt:lpstr>
      <vt:lpstr>Certificate import</vt:lpstr>
      <vt:lpstr>Certificate import</vt:lpstr>
      <vt:lpstr>Certificate import</vt:lpstr>
      <vt:lpstr>Certificate import</vt:lpstr>
      <vt:lpstr>Certificate import</vt:lpstr>
      <vt:lpstr>Certificate import</vt:lpstr>
      <vt:lpstr>Certificate import</vt:lpstr>
      <vt:lpstr>Certificate import for the CA</vt:lpstr>
      <vt:lpstr>Certification Path</vt:lpstr>
      <vt:lpstr>Certification Path</vt:lpstr>
      <vt:lpstr>Certification Path</vt:lpstr>
      <vt:lpstr>Certificate search</vt:lpstr>
      <vt:lpstr>Certificate search</vt:lpstr>
      <vt:lpstr>Certificate search</vt:lpstr>
      <vt:lpstr>Certificate search - LDAP</vt:lpstr>
      <vt:lpstr>LDAP</vt:lpstr>
      <vt:lpstr>Softerra LDAP Browser</vt:lpstr>
      <vt:lpstr>Softerra LDAP Browser</vt:lpstr>
      <vt:lpstr>Softerra LDAP Browser</vt:lpstr>
      <vt:lpstr>LDAP – search for and save a digital certificate</vt:lpstr>
      <vt:lpstr>LDAP – search for and save a digital certificate</vt:lpstr>
      <vt:lpstr>LDAP – search for and save a digital certificate</vt:lpstr>
      <vt:lpstr>LDAP – search for and save a digital certificate</vt:lpstr>
      <vt:lpstr>LDAP – search for and save a digital certificate</vt:lpstr>
      <vt:lpstr>LDAP – search for and save a digital certificate</vt:lpstr>
      <vt:lpstr>Trans Sped LDAP Server</vt:lpstr>
      <vt:lpstr>Trans Sped LDAP Server</vt:lpstr>
      <vt:lpstr>Certificate revocation</vt:lpstr>
      <vt:lpstr>Certificate revocation</vt:lpstr>
      <vt:lpstr>Certificate revocation</vt:lpstr>
      <vt:lpstr>Certificate revocation</vt:lpstr>
      <vt:lpstr>Certificate Revocation List</vt:lpstr>
      <vt:lpstr>Certificate Revocation List</vt:lpstr>
      <vt:lpstr>Certificate Revocation List</vt:lpstr>
      <vt:lpstr>Certificate Revocation List</vt:lpstr>
      <vt:lpstr>Certificate Revocation List</vt:lpstr>
      <vt:lpstr>Certificate Revocation List</vt:lpstr>
      <vt:lpstr>Certificate Revocation List</vt:lpstr>
      <vt:lpstr>Certificate Revocation List</vt:lpstr>
      <vt:lpstr>Certificate Revocation List</vt:lpstr>
      <vt:lpstr>Certificate Revocation List</vt:lpstr>
      <vt:lpstr>Import CRL into certificate store</vt:lpstr>
      <vt:lpstr>OCSP</vt:lpstr>
      <vt:lpstr>OCSP</vt:lpstr>
      <vt:lpstr>Verify revocation status with openssl</vt:lpstr>
      <vt:lpstr>Verify revocation status with openssl</vt:lpstr>
      <vt:lpstr>Verify revocation status with CertUtil</vt:lpstr>
      <vt:lpstr>Certificate validation</vt:lpstr>
      <vt:lpstr>Certificate validation</vt:lpstr>
      <vt:lpstr>Free/Open source CA</vt:lpstr>
      <vt:lpstr>PKI in the real world</vt:lpstr>
      <vt:lpstr>PKI in the real world</vt:lpstr>
      <vt:lpstr>Electronic signature vs. digital signature</vt:lpstr>
      <vt:lpstr>Electronic signature vs. digital signature</vt:lpstr>
      <vt:lpstr>E-signature vs. e-seal</vt:lpstr>
      <vt:lpstr>The use of digital signatures</vt:lpstr>
      <vt:lpstr>The use of digital signatures</vt:lpstr>
      <vt:lpstr>The use of digital signatures</vt:lpstr>
      <vt:lpstr>Performing a digital signature (local)</vt:lpstr>
      <vt:lpstr>Performing a digital signature (cloud/remote/mobile/server)</vt:lpstr>
      <vt:lpstr>Digital signatures and PDF files</vt:lpstr>
      <vt:lpstr>Sign a PDF file</vt:lpstr>
      <vt:lpstr>Sign a PDF file</vt:lpstr>
      <vt:lpstr>Sign a PDF file</vt:lpstr>
      <vt:lpstr>Sign a PDF file</vt:lpstr>
      <vt:lpstr>Sign a PDF file</vt:lpstr>
      <vt:lpstr>Sign a PDF file</vt:lpstr>
      <vt:lpstr>Sign a PDF file</vt:lpstr>
      <vt:lpstr>Sign a PDF file</vt:lpstr>
      <vt:lpstr>Sign a PDF file</vt:lpstr>
      <vt:lpstr>Sign a PDF file</vt:lpstr>
      <vt:lpstr>Verify signatures from a PDF file</vt:lpstr>
      <vt:lpstr>Verify signatures from a PDF file</vt:lpstr>
      <vt:lpstr>Verify signatures from a PDF file</vt:lpstr>
      <vt:lpstr>Verify signatures from a PDF file</vt:lpstr>
      <vt:lpstr>Verify signatures from a PDF file</vt:lpstr>
      <vt:lpstr>Timestamps</vt:lpstr>
      <vt:lpstr>Timestamps</vt:lpstr>
      <vt:lpstr>Timestamps</vt:lpstr>
      <vt:lpstr>Timestamps</vt:lpstr>
      <vt:lpstr>Timestamps</vt:lpstr>
      <vt:lpstr>Time stamp a PDF file</vt:lpstr>
      <vt:lpstr>Time stamp a PDF file</vt:lpstr>
      <vt:lpstr>Time stamp a PDF file</vt:lpstr>
      <vt:lpstr>Time stamp a PDF file</vt:lpstr>
      <vt:lpstr>Time stamp a PDF file</vt:lpstr>
      <vt:lpstr>Verify a timestamp from a PDF file</vt:lpstr>
      <vt:lpstr>Verify a timestamp from a PDF file</vt:lpstr>
      <vt:lpstr>Verify a timestamp from a PDF file</vt:lpstr>
      <vt:lpstr>Verify a timestamp from a PDF file</vt:lpstr>
      <vt:lpstr>Verify a timestamp from a PDF file</vt:lpstr>
      <vt:lpstr>Sign and timestamp a PDF file</vt:lpstr>
      <vt:lpstr>Timestamped URL screenshot</vt:lpstr>
      <vt:lpstr>PDF signatures</vt:lpstr>
      <vt:lpstr>Using LDAP for searching certificates</vt:lpstr>
      <vt:lpstr>Sign Microsoft Office Documents</vt:lpstr>
      <vt:lpstr>Sign Microsoft Office Documents</vt:lpstr>
      <vt:lpstr>Sign Microsoft Office Documents</vt:lpstr>
      <vt:lpstr>Sign Microsoft Office Documents</vt:lpstr>
      <vt:lpstr>Sign Microsoft Office Documents</vt:lpstr>
      <vt:lpstr>Sign/Verify any kind of file</vt:lpstr>
      <vt:lpstr>Sign/Verify any kind of file</vt:lpstr>
      <vt:lpstr>Sign/Verify any kind of file</vt:lpstr>
      <vt:lpstr>Sign/Verify any kind of file</vt:lpstr>
      <vt:lpstr>Sign/Verify any kind of file</vt:lpstr>
      <vt:lpstr>Sign/Verify any kind of file</vt:lpstr>
      <vt:lpstr>Sign/Verify any kind of file</vt:lpstr>
      <vt:lpstr>PKCS#7 signatures</vt:lpstr>
      <vt:lpstr>PKCS#7 signatures</vt:lpstr>
      <vt:lpstr>Sign/verify XML files (XMLDSig)</vt:lpstr>
      <vt:lpstr>Sign/verify XML files (XMLDSig)</vt:lpstr>
      <vt:lpstr>Sign/verify XML files (XMLDSig)</vt:lpstr>
      <vt:lpstr>Sign/verify XML files (XMLDSig)</vt:lpstr>
      <vt:lpstr>Sign/verify XML files (XMLDSig)</vt:lpstr>
      <vt:lpstr>Sign/verify XML files (XMLDSig)</vt:lpstr>
      <vt:lpstr>Sign/verify XML files (XMLDSig)</vt:lpstr>
      <vt:lpstr>Sign/verify XML files (XMLDSig)</vt:lpstr>
      <vt:lpstr>Signature expiration</vt:lpstr>
      <vt:lpstr>Signature expiration</vt:lpstr>
      <vt:lpstr>Signature expiration</vt:lpstr>
      <vt:lpstr>Advanced Electronic Signatures</vt:lpstr>
      <vt:lpstr>Signatures with Long-Term Validation Material</vt:lpstr>
      <vt:lpstr>Signatures with Long-Term Validation Material</vt:lpstr>
      <vt:lpstr>Signatures providing Long Term Availability and Integrity of Validation Material</vt:lpstr>
      <vt:lpstr>Signatures providing Long Term Availability and Integrity of Validation Material</vt:lpstr>
      <vt:lpstr>Signatures providing Long Term Availability and Integrity of Validation Material</vt:lpstr>
      <vt:lpstr>Signatures providing Long Term Availability and Integrity of Validation Material</vt:lpstr>
      <vt:lpstr>Signatures providing Long Term Availability and Integrity of Validation Material</vt:lpstr>
      <vt:lpstr>Signatures providing Long Term Availability and Integrity of Validation Material</vt:lpstr>
      <vt:lpstr>Signatures providing Long Term Availability and Integrity of Validation Material</vt:lpstr>
      <vt:lpstr>Timestamp expiration</vt:lpstr>
      <vt:lpstr>Timestamp expiration</vt:lpstr>
      <vt:lpstr>Timestamp expiration</vt:lpstr>
      <vt:lpstr>Timestamp expiration</vt:lpstr>
      <vt:lpstr>Timestamp expiration</vt:lpstr>
      <vt:lpstr>Advanced Electronic Signatures</vt:lpstr>
      <vt:lpstr>Certificate login</vt:lpstr>
      <vt:lpstr>Code signing – Unsigned Java applets (obsolete)</vt:lpstr>
      <vt:lpstr>Code signing – Unsigned Java applets (obsolete)</vt:lpstr>
      <vt:lpstr>Code signing – Unsigned Java applets (obsolete)</vt:lpstr>
      <vt:lpstr>Code signing – Signed Java applets (obsolete)</vt:lpstr>
      <vt:lpstr>Code signing – Signed Java applets (obsolete)</vt:lpstr>
      <vt:lpstr>Code signing – Signed Java applets (obsolete)</vt:lpstr>
      <vt:lpstr>Code signing – Signed Java applets (obsolete)</vt:lpstr>
      <vt:lpstr>Code signing – Java Web Start</vt:lpstr>
      <vt:lpstr>Code signing – Java Web Start</vt:lpstr>
      <vt:lpstr>Code signing – Java Web Start</vt:lpstr>
      <vt:lpstr>Code signing – Java Web Start</vt:lpstr>
      <vt:lpstr>Code signing – Java Web Start</vt:lpstr>
      <vt:lpstr>Code signing - Macros</vt:lpstr>
      <vt:lpstr>Code signing - Macros</vt:lpstr>
      <vt:lpstr>Code signing - Macros</vt:lpstr>
      <vt:lpstr>Code signing - Executables</vt:lpstr>
      <vt:lpstr>Cryptography libraries – High Level</vt:lpstr>
      <vt:lpstr>Cryptography libraries – Low Level</vt:lpstr>
      <vt:lpstr>Microsoft Trusted Root Certificate Program</vt:lpstr>
      <vt:lpstr>Microsoft Trusted Root Certificate Program</vt:lpstr>
      <vt:lpstr>Microsoft Trusted Root Certificate Program</vt:lpstr>
      <vt:lpstr>Microsoft Trusted Root Certificate Program</vt:lpstr>
      <vt:lpstr>Microsoft Trusted Root Certificate Program</vt:lpstr>
      <vt:lpstr>Microsoft Trusted Root Certificate Program</vt:lpstr>
      <vt:lpstr>Microsoft Trusted Root Certificate Program</vt:lpstr>
      <vt:lpstr>Microsoft Trusted Root Certificate Program</vt:lpstr>
      <vt:lpstr>Microsoft Trusted Root Certificate Program</vt:lpstr>
      <vt:lpstr>Microsoft Trusted Root Certificate Program</vt:lpstr>
      <vt:lpstr>Microsoft Trusted Root Certificate Program</vt:lpstr>
      <vt:lpstr>Microsoft Trusted Root Certificate Program</vt:lpstr>
      <vt:lpstr>Microsoft Trusted Root Certificate Program</vt:lpstr>
      <vt:lpstr>Microsoft Trusted Root Certificate Program</vt:lpstr>
      <vt:lpstr>Microsoft Trusted Root Certificate Program</vt:lpstr>
      <vt:lpstr>Microsoft Trusted Root Certificate Program</vt:lpstr>
      <vt:lpstr>Microsoft Trusted Root Certificate Program</vt:lpstr>
      <vt:lpstr>Microsoft Trusted Root Certificate Program</vt:lpstr>
      <vt:lpstr>Microsoft Trusted Root Certificate Program</vt:lpstr>
      <vt:lpstr>Microsoft Trusted Root Certificate Program</vt:lpstr>
      <vt:lpstr>Mozilla CA Certificate Policy</vt:lpstr>
      <vt:lpstr>Mozilla CA Certificate Policy</vt:lpstr>
      <vt:lpstr>Mozilla CA Certificate Policy</vt:lpstr>
      <vt:lpstr>Mozilla CA Certificate Policy</vt:lpstr>
      <vt:lpstr>Mozilla CA Certificate Policy</vt:lpstr>
      <vt:lpstr>Mozilla CA Certificate Policy</vt:lpstr>
      <vt:lpstr>Mozilla CA Certificate Policy</vt:lpstr>
      <vt:lpstr>Mozilla CA Certificate Policy</vt:lpstr>
      <vt:lpstr>Mozilla CA Certificate Policy</vt:lpstr>
      <vt:lpstr>Mozilla CA Certificate Policy</vt:lpstr>
      <vt:lpstr>Mozilla CA Certificate Policy</vt:lpstr>
      <vt:lpstr>Legislation</vt:lpstr>
      <vt:lpstr>Legislation</vt:lpstr>
      <vt:lpstr>Legislation</vt:lpstr>
      <vt:lpstr>Romanian CAs</vt:lpstr>
      <vt:lpstr>References</vt:lpstr>
      <vt:lpstr>References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Security</dc:title>
  <dc:creator>mihai.pura</dc:creator>
  <cp:lastModifiedBy>Windows User</cp:lastModifiedBy>
  <cp:revision>790</cp:revision>
  <dcterms:created xsi:type="dcterms:W3CDTF">2006-08-16T00:00:00Z</dcterms:created>
  <dcterms:modified xsi:type="dcterms:W3CDTF">2020-03-18T07:51:37Z</dcterms:modified>
</cp:coreProperties>
</file>